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85" autoAdjust="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talogo.museogalileo.it/approfondimento/MacchieSolari.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talogo.museogalileo.it/multimedia/Elioscopio.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ibdig.museogalileo.it/Teca/Viewer?an=354802&amp;pag=282&amp;lang=it&amp;q=auror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useogalileo.it/it/museo/esplora/incontra-galileo/31-opere/459-il-saggiatore-1623.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talogo.museogalileo.it/oggetto/TuboAuroraElettrica.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atalogo.museogalileo.it/oggetto/AmpollaAuroraElettrica.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talogo.museogalileo.it/multimedia/AuroraElettrica.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talogo.museogalileo.it/biografia/GalileoGalilei.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talogo.museogalileo.it/sezione/MisuraTempoNotteAstrolabiNotturnali.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talogo.museogalileo.it/multimedia/UsoAstronomicoAstrolabioPiano.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alogo.museogalileo.it/sezione/MisuraTempoGiornoOrologiSolari.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talogo.museogalileo.it/multimedia/OrologiSolari.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talogo.museogalileo.it/sala/SalaVII.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talogo.museogalileo.it/sezione/TelescopioOsservareMisurareFenomeniCelesti.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atalogo.museogalileo.it/oggetto/CannocchialeGalileo_n01.html" TargetMode="External"/><Relationship Id="rId4" Type="http://schemas.openxmlformats.org/officeDocument/2006/relationships/hyperlink" Target="https://catalogo.museogalileo.it/oggetto/CannocchialeGalileo.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alogo.museogalileo.it/multimedia/Cannocchial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atalogo.museogalileo.it/approfondimento/TelescopioCannocchial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504eaea1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504eaea1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https://catalogo.museogalileo.it/approfondimento/MacchieSolari.html</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504eaea1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504eaea1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https://catalogo.museogalileo.it/multimedia/Elioscopio.html</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54e9207e2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54e9207e2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Leggi il passaggio da </a:t>
            </a:r>
            <a:r>
              <a:rPr lang="it" i="1">
                <a:solidFill>
                  <a:schemeClr val="dk1"/>
                </a:solidFill>
              </a:rPr>
              <a:t>Il Saggiatore </a:t>
            </a:r>
            <a:r>
              <a:rPr lang="it">
                <a:solidFill>
                  <a:schemeClr val="dk1"/>
                </a:solidFill>
              </a:rPr>
              <a:t>all’indirizzo </a:t>
            </a:r>
            <a:r>
              <a:rPr lang="it" u="sng">
                <a:solidFill>
                  <a:schemeClr val="hlink"/>
                </a:solidFill>
                <a:hlinkClick r:id="rId3"/>
              </a:rPr>
              <a:t>https://bibdig.museogalileo.it/Teca/Viewer?an=354802&amp;pag=282&amp;lang=it&amp;q=aurora</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Per maggiori informazioni su</a:t>
            </a:r>
            <a:r>
              <a:rPr lang="it" i="1">
                <a:solidFill>
                  <a:schemeClr val="dk1"/>
                </a:solidFill>
              </a:rPr>
              <a:t> Il Saggiatore </a:t>
            </a:r>
            <a:r>
              <a:rPr lang="it">
                <a:solidFill>
                  <a:schemeClr val="dk1"/>
                </a:solidFill>
              </a:rPr>
              <a:t>vedi </a:t>
            </a:r>
            <a:r>
              <a:rPr lang="it" u="sng">
                <a:solidFill>
                  <a:schemeClr val="hlink"/>
                </a:solidFill>
                <a:hlinkClick r:id="rId4"/>
              </a:rPr>
              <a:t>https://www.museogalileo.it/it/museo/esplora/incontra-galileo/31-opere/459-il-saggiatore-1623.html</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54e9207e2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54e9207e2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Per maggiori informazioni vedi </a:t>
            </a:r>
            <a:r>
              <a:rPr lang="it" u="sng">
                <a:solidFill>
                  <a:schemeClr val="hlink"/>
                </a:solidFill>
                <a:hlinkClick r:id="rId3"/>
              </a:rPr>
              <a:t>https://catalogo.museogalileo.it/oggetto/TuboAuroraElettrica.html</a:t>
            </a:r>
            <a:r>
              <a:rPr lang="it">
                <a:solidFill>
                  <a:schemeClr val="dk1"/>
                </a:solidFill>
              </a:rPr>
              <a:t>  e </a:t>
            </a:r>
            <a:r>
              <a:rPr lang="it" u="sng">
                <a:solidFill>
                  <a:schemeClr val="hlink"/>
                </a:solidFill>
                <a:hlinkClick r:id="rId4"/>
              </a:rPr>
              <a:t>https://catalogo.museogalileo.it/oggetto/AmpollaAuroraElettrica.html</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54e9207e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54e9207e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https://catalogo.museogalileo.it/multimedia/AuroraElettrica.html</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504eaea1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504eaea1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Per una breve biografia dello scienziato vedi </a:t>
            </a:r>
            <a:r>
              <a:rPr lang="it" u="sng">
                <a:solidFill>
                  <a:schemeClr val="hlink"/>
                </a:solidFill>
                <a:hlinkClick r:id="rId3"/>
              </a:rPr>
              <a:t>https://catalogo.museogalileo.it/biografia/GalileoGalilei.html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3ada7be1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3ada7be1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https://catalogo.museogalileo.it/sezione/MisuraTempoNotteAstrolabiNotturnali.html</a:t>
            </a:r>
            <a:endParaRPr b="1">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0109a80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0109a80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https://catalogo.museogalileo.it/multimedia/UsoAstronomicoAstrolabioPiano.html</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54e9207e2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54e9207e2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https://catalogo.museogalileo.it/sezione/MisuraTempoGiornoOrologiSolari.html</a:t>
            </a:r>
            <a:endParaRPr b="1">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54e9207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54e9207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https://catalogo.museogalileo.it/multimedia/OrologiSolari.html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504eaea1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504eaea1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https://catalogo.museogalileo.it/sala/SalaVII.html</a:t>
            </a:r>
            <a:endParaRPr b="1"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3ada7be1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3ada7be1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Maggiori informazioni all’indirizzo </a:t>
            </a:r>
            <a:r>
              <a:rPr lang="it" u="sng">
                <a:solidFill>
                  <a:schemeClr val="hlink"/>
                </a:solidFill>
                <a:hlinkClick r:id="rId3"/>
              </a:rPr>
              <a:t>https://catalogo.museogalileo.it/sezione/TelescopioOsservareMisurareFenomeniCelesti.html</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Per i cannocchiali di Galileo vedi  </a:t>
            </a:r>
            <a:r>
              <a:rPr lang="it" u="sng">
                <a:solidFill>
                  <a:schemeClr val="hlink"/>
                </a:solidFill>
                <a:hlinkClick r:id="rId4"/>
              </a:rPr>
              <a:t>https://catalogo.museogalileo.it/oggetto/CannocchialeGalileo.html</a:t>
            </a:r>
            <a:r>
              <a:rPr lang="it">
                <a:solidFill>
                  <a:schemeClr val="dk1"/>
                </a:solidFill>
              </a:rPr>
              <a:t> e </a:t>
            </a:r>
            <a:r>
              <a:rPr lang="it" u="sng">
                <a:solidFill>
                  <a:schemeClr val="hlink"/>
                </a:solidFill>
                <a:hlinkClick r:id="rId5"/>
              </a:rPr>
              <a:t>https://catalogo.museogalileo.it/oggetto/CannocchialeGalileo_n01.html</a:t>
            </a:r>
            <a:endParaRPr b="1">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504eaea1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504eaea1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https://catalogo.museogalileo.it/multimedia/Cannocchiale.html</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3cdb5af2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3cdb5af2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it" u="sng">
                <a:solidFill>
                  <a:schemeClr val="hlink"/>
                </a:solidFill>
                <a:hlinkClick r:id="rId3"/>
              </a:rPr>
              <a:t>https://catalogo.museogalileo.it/approfondimento/TelescopioCannocchiale.html</a:t>
            </a:r>
            <a:endParaRPr b="1">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9" name="Google Shape;9;p1"/>
          <p:cNvPicPr preferRelativeResize="0"/>
          <p:nvPr/>
        </p:nvPicPr>
        <p:blipFill>
          <a:blip r:embed="rId14">
            <a:alphaModFix/>
          </a:blip>
          <a:stretch>
            <a:fillRect/>
          </a:stretch>
        </p:blipFill>
        <p:spPr>
          <a:xfrm>
            <a:off x="154279" y="94075"/>
            <a:ext cx="813901" cy="1845924"/>
          </a:xfrm>
          <a:prstGeom prst="rect">
            <a:avLst/>
          </a:prstGeom>
          <a:noFill/>
          <a:ln>
            <a:noFill/>
          </a:ln>
        </p:spPr>
      </p:pic>
      <p:pic>
        <p:nvPicPr>
          <p:cNvPr id="10" name="Google Shape;10;p1"/>
          <p:cNvPicPr preferRelativeResize="0"/>
          <p:nvPr/>
        </p:nvPicPr>
        <p:blipFill>
          <a:blip r:embed="rId15">
            <a:alphaModFix/>
          </a:blip>
          <a:stretch>
            <a:fillRect/>
          </a:stretch>
        </p:blipFill>
        <p:spPr>
          <a:xfrm>
            <a:off x="154275" y="3920925"/>
            <a:ext cx="875550" cy="1097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video.museogalileo.it/hd/i500175.mp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video.museogalileo.it/hd/i500183.mp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hyperlink" Target="https://www.museogalileo.it/it/museo/impara/online/61-personaggi-della-scienza/762-quel-genio-di-galileo.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deo.museogalileo.it/hd/i500169.mp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video.museogalileo.it/hd/i500016.mp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video.museogalileo.it/hd/i16732.mp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video.museogalileo.it/hd/i500033.mp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5000" y="1198050"/>
            <a:ext cx="7567200" cy="12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990"/>
              <a:buFont typeface="Arial"/>
              <a:buNone/>
            </a:pPr>
            <a:r>
              <a:rPr lang="it" sz="3480" dirty="0" smtClean="0">
                <a:latin typeface="Calibri"/>
                <a:ea typeface="Calibri"/>
                <a:cs typeface="Calibri"/>
                <a:sym typeface="Calibri"/>
              </a:rPr>
              <a:t>Galileo </a:t>
            </a:r>
            <a:r>
              <a:rPr lang="it" sz="3480" dirty="0">
                <a:latin typeface="Calibri"/>
                <a:ea typeface="Calibri"/>
                <a:cs typeface="Calibri"/>
                <a:sym typeface="Calibri"/>
              </a:rPr>
              <a:t>e i fenomeni celesti</a:t>
            </a:r>
            <a:endParaRPr sz="3480" dirty="0">
              <a:latin typeface="Calibri"/>
              <a:ea typeface="Calibri"/>
              <a:cs typeface="Calibri"/>
              <a:sym typeface="Calibri"/>
            </a:endParaRPr>
          </a:p>
        </p:txBody>
      </p:sp>
      <p:sp>
        <p:nvSpPr>
          <p:cNvPr id="57" name="Google Shape;57;p13"/>
          <p:cNvSpPr txBox="1">
            <a:spLocks noGrp="1"/>
          </p:cNvSpPr>
          <p:nvPr>
            <p:ph type="subTitle" idx="1"/>
          </p:nvPr>
        </p:nvSpPr>
        <p:spPr>
          <a:xfrm>
            <a:off x="1265000" y="2631250"/>
            <a:ext cx="7567200" cy="1424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600" dirty="0">
                <a:latin typeface="Calibri"/>
                <a:ea typeface="Calibri"/>
                <a:cs typeface="Calibri"/>
                <a:sym typeface="Calibri"/>
              </a:rPr>
              <a:t>Post-visita </a:t>
            </a:r>
            <a:endParaRPr sz="2600" dirty="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it" sz="1632" dirty="0">
                <a:latin typeface="Calibri"/>
                <a:ea typeface="Calibri"/>
                <a:cs typeface="Calibri"/>
                <a:sym typeface="Calibri"/>
              </a:rPr>
              <a:t>Materiali di approfondimento</a:t>
            </a:r>
            <a:endParaRPr sz="1632" dirty="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it" sz="1232" dirty="0">
                <a:latin typeface="Calibri"/>
                <a:ea typeface="Calibri"/>
                <a:cs typeface="Calibri"/>
                <a:sym typeface="Calibri"/>
              </a:rPr>
              <a:t>(Scuole secondarie di primo grado, 11-13 anni)</a:t>
            </a:r>
            <a:endParaRPr sz="1232">
              <a:latin typeface="Calibri"/>
              <a:ea typeface="Calibri"/>
              <a:cs typeface="Calibri"/>
              <a:sym typeface="Calibri"/>
            </a:endParaRPr>
          </a:p>
          <a:p>
            <a:pPr marL="0" lvl="0" indent="0" algn="ctr" rtl="0">
              <a:spcBef>
                <a:spcPts val="0"/>
              </a:spcBef>
              <a:spcAft>
                <a:spcPts val="0"/>
              </a:spcAft>
              <a:buNone/>
            </a:pPr>
            <a:endParaRPr sz="1632">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p:nvPr/>
        </p:nvSpPr>
        <p:spPr>
          <a:xfrm>
            <a:off x="1410675" y="445025"/>
            <a:ext cx="4372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500" b="1">
                <a:solidFill>
                  <a:srgbClr val="000000"/>
                </a:solidFill>
                <a:latin typeface="Calibri"/>
                <a:ea typeface="Calibri"/>
                <a:cs typeface="Calibri"/>
                <a:sym typeface="Calibri"/>
              </a:rPr>
              <a:t>Le macchie solari</a:t>
            </a: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a:solidFill>
                <a:srgbClr val="000000"/>
              </a:solidFill>
              <a:latin typeface="Calibri"/>
              <a:ea typeface="Calibri"/>
              <a:cs typeface="Calibri"/>
              <a:sym typeface="Calibri"/>
            </a:endParaRPr>
          </a:p>
        </p:txBody>
      </p:sp>
      <p:sp>
        <p:nvSpPr>
          <p:cNvPr id="125" name="Google Shape;125;p22"/>
          <p:cNvSpPr txBox="1"/>
          <p:nvPr/>
        </p:nvSpPr>
        <p:spPr>
          <a:xfrm>
            <a:off x="1394350" y="1195325"/>
            <a:ext cx="3369900" cy="336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rgbClr val="000000"/>
                </a:solidFill>
                <a:highlight>
                  <a:srgbClr val="FFFFFF"/>
                </a:highlight>
                <a:latin typeface="Calibri"/>
                <a:ea typeface="Calibri"/>
                <a:cs typeface="Calibri"/>
                <a:sym typeface="Calibri"/>
              </a:rPr>
              <a:t>Le macchie solari furono osservate per la prima volta da Galileo nel 1610. Per lo scienziato pisano erano nubi piatte incollate sulla superficie del Sole.</a:t>
            </a:r>
            <a:endParaRPr sz="1800">
              <a:solidFill>
                <a:srgbClr val="000000"/>
              </a:solidFill>
              <a:highlight>
                <a:srgbClr val="FFFFFF"/>
              </a:highlight>
              <a:latin typeface="Calibri"/>
              <a:ea typeface="Calibri"/>
              <a:cs typeface="Calibri"/>
              <a:sym typeface="Calibri"/>
            </a:endParaRPr>
          </a:p>
          <a:p>
            <a:pPr marL="0" lvl="0" indent="0" algn="l" rtl="0">
              <a:spcBef>
                <a:spcPts val="1000"/>
              </a:spcBef>
              <a:spcAft>
                <a:spcPts val="1000"/>
              </a:spcAft>
              <a:buNone/>
            </a:pPr>
            <a:r>
              <a:rPr lang="it" sz="1800">
                <a:solidFill>
                  <a:srgbClr val="000000"/>
                </a:solidFill>
                <a:highlight>
                  <a:srgbClr val="FFFFFF"/>
                </a:highlight>
                <a:latin typeface="Calibri"/>
                <a:ea typeface="Calibri"/>
                <a:cs typeface="Calibri"/>
                <a:sym typeface="Calibri"/>
              </a:rPr>
              <a:t>L'osservazione delle macchie solari mise in crisi sia la secolare concezione del Sole come astro perfetto sia la immutabilità dei cieli, teorie sostenute dagli aristotelici.</a:t>
            </a:r>
            <a:endParaRPr sz="1800">
              <a:solidFill>
                <a:srgbClr val="000000"/>
              </a:solidFill>
              <a:highlight>
                <a:srgbClr val="FFFFFF"/>
              </a:highlight>
              <a:latin typeface="Calibri"/>
              <a:ea typeface="Calibri"/>
              <a:cs typeface="Calibri"/>
              <a:sym typeface="Calibri"/>
            </a:endParaRPr>
          </a:p>
        </p:txBody>
      </p:sp>
      <p:pic>
        <p:nvPicPr>
          <p:cNvPr id="126" name="Google Shape;126;p22"/>
          <p:cNvPicPr preferRelativeResize="0"/>
          <p:nvPr/>
        </p:nvPicPr>
        <p:blipFill>
          <a:blip r:embed="rId3">
            <a:alphaModFix/>
          </a:blip>
          <a:stretch>
            <a:fillRect/>
          </a:stretch>
        </p:blipFill>
        <p:spPr>
          <a:xfrm>
            <a:off x="5782800" y="445025"/>
            <a:ext cx="2495651" cy="3955075"/>
          </a:xfrm>
          <a:prstGeom prst="rect">
            <a:avLst/>
          </a:prstGeom>
          <a:noFill/>
          <a:ln>
            <a:noFill/>
          </a:ln>
        </p:spPr>
      </p:pic>
      <p:sp>
        <p:nvSpPr>
          <p:cNvPr id="127" name="Google Shape;127;p22"/>
          <p:cNvSpPr txBox="1"/>
          <p:nvPr/>
        </p:nvSpPr>
        <p:spPr>
          <a:xfrm>
            <a:off x="5782775" y="4365075"/>
            <a:ext cx="24957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solidFill>
                  <a:srgbClr val="000000"/>
                </a:solidFill>
                <a:latin typeface="Calibri"/>
                <a:ea typeface="Calibri"/>
                <a:cs typeface="Calibri"/>
                <a:sym typeface="Calibri"/>
              </a:rPr>
              <a:t>Galileo Galilei, </a:t>
            </a:r>
            <a:r>
              <a:rPr lang="it" sz="700" i="1">
                <a:solidFill>
                  <a:srgbClr val="000000"/>
                </a:solidFill>
                <a:latin typeface="Calibri"/>
                <a:ea typeface="Calibri"/>
                <a:cs typeface="Calibri"/>
                <a:sym typeface="Calibri"/>
              </a:rPr>
              <a:t>Istoria e Dimostrazioni intorno alle macchie solari e loro accidenti.</a:t>
            </a:r>
            <a:r>
              <a:rPr lang="it" sz="700">
                <a:solidFill>
                  <a:srgbClr val="000000"/>
                </a:solidFill>
                <a:latin typeface="Calibri"/>
                <a:ea typeface="Calibri"/>
                <a:cs typeface="Calibri"/>
                <a:sym typeface="Calibri"/>
              </a:rPr>
              <a:t> Macchie solari osservate da Galileo Galilei il 27 e 28 giugno 1612</a:t>
            </a:r>
            <a:endParaRPr sz="1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Elioscopio</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33" name="Google Shape;133;p23"/>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Guarda il video </a:t>
            </a:r>
            <a:endParaRPr sz="1600" b="1">
              <a:latin typeface="Calibri"/>
              <a:ea typeface="Calibri"/>
              <a:cs typeface="Calibri"/>
              <a:sym typeface="Calibri"/>
            </a:endParaRPr>
          </a:p>
        </p:txBody>
      </p:sp>
      <p:sp>
        <p:nvSpPr>
          <p:cNvPr id="134" name="Google Shape;134;p23"/>
          <p:cNvSpPr txBox="1"/>
          <p:nvPr/>
        </p:nvSpPr>
        <p:spPr>
          <a:xfrm>
            <a:off x="1476625" y="893400"/>
            <a:ext cx="722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rgbClr val="000000"/>
                </a:solidFill>
                <a:latin typeface="Calibri"/>
                <a:ea typeface="Calibri"/>
                <a:cs typeface="Calibri"/>
                <a:sym typeface="Calibri"/>
              </a:rPr>
              <a:t>Galileo usò l'elioscopio per osservare il Sole senza danneggiarsi gli occhi.</a:t>
            </a:r>
            <a:endParaRPr sz="1800">
              <a:latin typeface="Calibri"/>
              <a:ea typeface="Calibri"/>
              <a:cs typeface="Calibri"/>
              <a:sym typeface="Calibri"/>
            </a:endParaRPr>
          </a:p>
        </p:txBody>
      </p:sp>
      <p:pic>
        <p:nvPicPr>
          <p:cNvPr id="135" name="Google Shape;135;p23">
            <a:hlinkClick r:id="rId3"/>
          </p:cNvPr>
          <p:cNvPicPr preferRelativeResize="0"/>
          <p:nvPr/>
        </p:nvPicPr>
        <p:blipFill>
          <a:blip r:embed="rId4">
            <a:alphaModFix/>
          </a:blip>
          <a:stretch>
            <a:fillRect/>
          </a:stretch>
        </p:blipFill>
        <p:spPr>
          <a:xfrm>
            <a:off x="1555705" y="2066375"/>
            <a:ext cx="4907020" cy="273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p:nvPr/>
        </p:nvSpPr>
        <p:spPr>
          <a:xfrm>
            <a:off x="1410675" y="445025"/>
            <a:ext cx="75927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500" b="1">
                <a:solidFill>
                  <a:srgbClr val="000000"/>
                </a:solidFill>
                <a:latin typeface="Calibri"/>
                <a:ea typeface="Calibri"/>
                <a:cs typeface="Calibri"/>
                <a:sym typeface="Calibri"/>
              </a:rPr>
              <a:t>Galileo </a:t>
            </a:r>
            <a:r>
              <a:rPr lang="it" sz="2500" b="1">
                <a:latin typeface="Calibri"/>
                <a:ea typeface="Calibri"/>
                <a:cs typeface="Calibri"/>
                <a:sym typeface="Calibri"/>
              </a:rPr>
              <a:t>e l’a</a:t>
            </a:r>
            <a:r>
              <a:rPr lang="it" sz="2500" b="1">
                <a:solidFill>
                  <a:srgbClr val="000000"/>
                </a:solidFill>
                <a:latin typeface="Calibri"/>
                <a:ea typeface="Calibri"/>
                <a:cs typeface="Calibri"/>
                <a:sym typeface="Calibri"/>
              </a:rPr>
              <a:t>urora </a:t>
            </a:r>
            <a:r>
              <a:rPr lang="it" sz="2500" b="1">
                <a:latin typeface="Calibri"/>
                <a:ea typeface="Calibri"/>
                <a:cs typeface="Calibri"/>
                <a:sym typeface="Calibri"/>
              </a:rPr>
              <a:t>b</a:t>
            </a:r>
            <a:r>
              <a:rPr lang="it" sz="2500" b="1">
                <a:solidFill>
                  <a:srgbClr val="000000"/>
                </a:solidFill>
                <a:latin typeface="Calibri"/>
                <a:ea typeface="Calibri"/>
                <a:cs typeface="Calibri"/>
                <a:sym typeface="Calibri"/>
              </a:rPr>
              <a:t>oreal</a:t>
            </a:r>
            <a:r>
              <a:rPr lang="it" sz="2500" b="1">
                <a:latin typeface="Calibri"/>
                <a:ea typeface="Calibri"/>
                <a:cs typeface="Calibri"/>
                <a:sym typeface="Calibri"/>
              </a:rPr>
              <a:t>e</a:t>
            </a: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a:solidFill>
                <a:srgbClr val="000000"/>
              </a:solidFill>
              <a:latin typeface="Calibri"/>
              <a:ea typeface="Calibri"/>
              <a:cs typeface="Calibri"/>
              <a:sym typeface="Calibri"/>
            </a:endParaRPr>
          </a:p>
        </p:txBody>
      </p:sp>
      <p:sp>
        <p:nvSpPr>
          <p:cNvPr id="141" name="Google Shape;141;p24"/>
          <p:cNvSpPr txBox="1"/>
          <p:nvPr/>
        </p:nvSpPr>
        <p:spPr>
          <a:xfrm>
            <a:off x="1394350" y="1119125"/>
            <a:ext cx="45330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it" sz="1800">
                <a:solidFill>
                  <a:srgbClr val="000000"/>
                </a:solidFill>
                <a:highlight>
                  <a:srgbClr val="FFFFFF"/>
                </a:highlight>
                <a:latin typeface="Calibri"/>
                <a:ea typeface="Calibri"/>
                <a:cs typeface="Calibri"/>
                <a:sym typeface="Calibri"/>
              </a:rPr>
              <a:t>Forse non tutti sanno che, tra le novità celesti osservate da Galileo, c’è anche quella riguardante il fenomeno dell’aurora boreale. In diverse parti del Saggiatore, opera del 1623 incentrata sul tema delle comete, discusso con il padre gesuita Orazio Grassi, Galileo parla infatti dei “…vapori che ci rappresentano quella intempestiva aurora boreale, i quali, sì come tutti s’illuminano, tutti ancora luminosi ci si dimostrano…”. Il termine fu coniato proprio da Galileo per richiamare il nome della dea greca dell’alba, Aurora e quello del vento del nord, Borea.</a:t>
            </a:r>
            <a:endParaRPr sz="1800">
              <a:solidFill>
                <a:srgbClr val="000000"/>
              </a:solidFill>
              <a:highlight>
                <a:srgbClr val="FFFFFF"/>
              </a:highlight>
              <a:latin typeface="Calibri"/>
              <a:ea typeface="Calibri"/>
              <a:cs typeface="Calibri"/>
              <a:sym typeface="Calibri"/>
            </a:endParaRPr>
          </a:p>
        </p:txBody>
      </p:sp>
      <p:pic>
        <p:nvPicPr>
          <p:cNvPr id="142" name="Google Shape;142;p24"/>
          <p:cNvPicPr preferRelativeResize="0"/>
          <p:nvPr/>
        </p:nvPicPr>
        <p:blipFill>
          <a:blip r:embed="rId3">
            <a:alphaModFix/>
          </a:blip>
          <a:stretch>
            <a:fillRect/>
          </a:stretch>
        </p:blipFill>
        <p:spPr>
          <a:xfrm>
            <a:off x="6079750" y="1170125"/>
            <a:ext cx="2606300" cy="3538050"/>
          </a:xfrm>
          <a:prstGeom prst="rect">
            <a:avLst/>
          </a:prstGeom>
          <a:noFill/>
          <a:ln>
            <a:noFill/>
          </a:ln>
        </p:spPr>
      </p:pic>
      <p:sp>
        <p:nvSpPr>
          <p:cNvPr id="143" name="Google Shape;143;p24"/>
          <p:cNvSpPr txBox="1"/>
          <p:nvPr/>
        </p:nvSpPr>
        <p:spPr>
          <a:xfrm>
            <a:off x="6089000" y="4651925"/>
            <a:ext cx="25878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Galileo Galilei, </a:t>
            </a:r>
            <a:r>
              <a:rPr lang="it" sz="700" i="1">
                <a:latin typeface="Calibri"/>
                <a:ea typeface="Calibri"/>
                <a:cs typeface="Calibri"/>
                <a:sym typeface="Calibri"/>
              </a:rPr>
              <a:t>Il Saggiatore</a:t>
            </a:r>
            <a:r>
              <a:rPr lang="it" sz="700">
                <a:latin typeface="Calibri"/>
                <a:ea typeface="Calibri"/>
                <a:cs typeface="Calibri"/>
                <a:sym typeface="Calibri"/>
              </a:rPr>
              <a:t>, 1623. Frontespizio</a:t>
            </a:r>
            <a:endParaRPr sz="7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p:nvPr/>
        </p:nvSpPr>
        <p:spPr>
          <a:xfrm>
            <a:off x="1410675" y="445025"/>
            <a:ext cx="75927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500" b="1">
                <a:solidFill>
                  <a:srgbClr val="000000"/>
                </a:solidFill>
                <a:latin typeface="Calibri"/>
                <a:ea typeface="Calibri"/>
                <a:cs typeface="Calibri"/>
                <a:sym typeface="Calibri"/>
              </a:rPr>
              <a:t>Un'aurora "portatile"</a:t>
            </a: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a:solidFill>
                <a:srgbClr val="000000"/>
              </a:solidFill>
              <a:latin typeface="Calibri"/>
              <a:ea typeface="Calibri"/>
              <a:cs typeface="Calibri"/>
              <a:sym typeface="Calibri"/>
            </a:endParaRPr>
          </a:p>
        </p:txBody>
      </p:sp>
      <p:sp>
        <p:nvSpPr>
          <p:cNvPr id="149" name="Google Shape;149;p25"/>
          <p:cNvSpPr txBox="1"/>
          <p:nvPr/>
        </p:nvSpPr>
        <p:spPr>
          <a:xfrm>
            <a:off x="1377550" y="1078350"/>
            <a:ext cx="4344900" cy="391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rgbClr val="000000"/>
                </a:solidFill>
                <a:highlight>
                  <a:srgbClr val="FFFFFF"/>
                </a:highlight>
                <a:latin typeface="Calibri"/>
                <a:ea typeface="Calibri"/>
                <a:cs typeface="Calibri"/>
                <a:sym typeface="Calibri"/>
              </a:rPr>
              <a:t>L'aurora boreale è prodotta dalle particelle cariche del Sole trasportate dal vento solare che vengono deviate dal campo magnetico terrestre e si scontrano con le molecole di gas nell'atmosfera.</a:t>
            </a:r>
            <a:endParaRPr sz="1800">
              <a:solidFill>
                <a:srgbClr val="000000"/>
              </a:solidFill>
              <a:highlight>
                <a:srgbClr val="FFFFFF"/>
              </a:highlight>
              <a:latin typeface="Calibri"/>
              <a:ea typeface="Calibri"/>
              <a:cs typeface="Calibri"/>
              <a:sym typeface="Calibri"/>
            </a:endParaRPr>
          </a:p>
          <a:p>
            <a:pPr marL="0" lvl="0" indent="0" algn="l" rtl="0">
              <a:spcBef>
                <a:spcPts val="1000"/>
              </a:spcBef>
              <a:spcAft>
                <a:spcPts val="1000"/>
              </a:spcAft>
              <a:buNone/>
            </a:pPr>
            <a:r>
              <a:rPr lang="it" sz="1800">
                <a:solidFill>
                  <a:srgbClr val="000000"/>
                </a:solidFill>
                <a:highlight>
                  <a:srgbClr val="FFFFFF"/>
                </a:highlight>
                <a:latin typeface="Calibri"/>
                <a:ea typeface="Calibri"/>
                <a:cs typeface="Calibri"/>
                <a:sym typeface="Calibri"/>
              </a:rPr>
              <a:t>Alla fine del Settecento gli scienziati tentarono di “riprodurre” il fenomeno per comprenderne meglio le origini utilizzando macchine a elettricità statica come quelle appartenenti alla collezione della famiglia Lorena che si trova al secondo piano del Museo Galileo: tubi e ampolle per l’aurora elettrica.</a:t>
            </a:r>
            <a:endParaRPr sz="1800">
              <a:solidFill>
                <a:srgbClr val="000000"/>
              </a:solidFill>
              <a:highlight>
                <a:srgbClr val="FFFFFF"/>
              </a:highlight>
              <a:latin typeface="Calibri"/>
              <a:ea typeface="Calibri"/>
              <a:cs typeface="Calibri"/>
              <a:sym typeface="Calibri"/>
            </a:endParaRPr>
          </a:p>
        </p:txBody>
      </p:sp>
      <p:pic>
        <p:nvPicPr>
          <p:cNvPr id="150" name="Google Shape;150;p25"/>
          <p:cNvPicPr preferRelativeResize="0"/>
          <p:nvPr/>
        </p:nvPicPr>
        <p:blipFill>
          <a:blip r:embed="rId3">
            <a:alphaModFix/>
          </a:blip>
          <a:stretch>
            <a:fillRect/>
          </a:stretch>
        </p:blipFill>
        <p:spPr>
          <a:xfrm>
            <a:off x="6364875" y="1052450"/>
            <a:ext cx="2007725" cy="3528500"/>
          </a:xfrm>
          <a:prstGeom prst="rect">
            <a:avLst/>
          </a:prstGeom>
          <a:noFill/>
          <a:ln>
            <a:noFill/>
          </a:ln>
        </p:spPr>
      </p:pic>
      <p:sp>
        <p:nvSpPr>
          <p:cNvPr id="151" name="Google Shape;151;p25"/>
          <p:cNvSpPr txBox="1"/>
          <p:nvPr/>
        </p:nvSpPr>
        <p:spPr>
          <a:xfrm>
            <a:off x="6364925" y="4534050"/>
            <a:ext cx="2007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Tubo per l’aurora elettrica, XVIII sec.. </a:t>
            </a:r>
            <a:endParaRPr sz="700">
              <a:latin typeface="Calibri"/>
              <a:ea typeface="Calibri"/>
              <a:cs typeface="Calibri"/>
              <a:sym typeface="Calibri"/>
            </a:endParaRPr>
          </a:p>
          <a:p>
            <a:pPr marL="0" lvl="0" indent="0" algn="ctr" rtl="0">
              <a:spcBef>
                <a:spcPts val="0"/>
              </a:spcBef>
              <a:spcAft>
                <a:spcPts val="0"/>
              </a:spcAft>
              <a:buNone/>
            </a:pPr>
            <a:r>
              <a:rPr lang="it" sz="700">
                <a:latin typeface="Calibri"/>
                <a:ea typeface="Calibri"/>
                <a:cs typeface="Calibri"/>
                <a:sym typeface="Calibri"/>
              </a:rPr>
              <a:t>Museo Galileo, Firenze</a:t>
            </a:r>
            <a:endParaRPr sz="7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Aurora elettrica</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57" name="Google Shape;157;p26"/>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Guarda il video </a:t>
            </a:r>
            <a:endParaRPr sz="1600" b="1">
              <a:latin typeface="Calibri"/>
              <a:ea typeface="Calibri"/>
              <a:cs typeface="Calibri"/>
              <a:sym typeface="Calibri"/>
            </a:endParaRPr>
          </a:p>
        </p:txBody>
      </p:sp>
      <p:sp>
        <p:nvSpPr>
          <p:cNvPr id="158" name="Google Shape;158;p26"/>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rgbClr val="000000"/>
                </a:solidFill>
                <a:latin typeface="Calibri"/>
                <a:ea typeface="Calibri"/>
                <a:cs typeface="Calibri"/>
                <a:sym typeface="Calibri"/>
              </a:rPr>
              <a:t>Questo tubo di vetro era utilizzato per produrre bagliori elettrici molto simili a quelli dell'aurora boreale .</a:t>
            </a:r>
            <a:endParaRPr sz="1800">
              <a:latin typeface="Calibri"/>
              <a:ea typeface="Calibri"/>
              <a:cs typeface="Calibri"/>
              <a:sym typeface="Calibri"/>
            </a:endParaRPr>
          </a:p>
        </p:txBody>
      </p:sp>
      <p:pic>
        <p:nvPicPr>
          <p:cNvPr id="159" name="Google Shape;159;p26">
            <a:hlinkClick r:id="rId3"/>
          </p:cNvPr>
          <p:cNvPicPr preferRelativeResize="0"/>
          <p:nvPr/>
        </p:nvPicPr>
        <p:blipFill>
          <a:blip r:embed="rId4">
            <a:alphaModFix/>
          </a:blip>
          <a:stretch>
            <a:fillRect/>
          </a:stretch>
        </p:blipFill>
        <p:spPr>
          <a:xfrm>
            <a:off x="1583770" y="2066375"/>
            <a:ext cx="4869430" cy="2732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it" b="1">
                <a:latin typeface="Calibri"/>
                <a:ea typeface="Calibri"/>
                <a:cs typeface="Calibri"/>
                <a:sym typeface="Calibri"/>
              </a:rPr>
              <a:t>Galileo Galilei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65" name="Google Shape;165;p27"/>
          <p:cNvSpPr txBox="1"/>
          <p:nvPr/>
        </p:nvSpPr>
        <p:spPr>
          <a:xfrm>
            <a:off x="1467650" y="893400"/>
            <a:ext cx="722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u="sng">
                <a:solidFill>
                  <a:schemeClr val="hlink"/>
                </a:solidFill>
                <a:latin typeface="Calibri"/>
                <a:ea typeface="Calibri"/>
                <a:cs typeface="Calibri"/>
                <a:sym typeface="Calibri"/>
                <a:hlinkClick r:id="rId3"/>
              </a:rPr>
              <a:t>Leggi: Quel genio di Galileo!</a:t>
            </a:r>
            <a:endParaRPr sz="1800">
              <a:latin typeface="Calibri"/>
              <a:ea typeface="Calibri"/>
              <a:cs typeface="Calibri"/>
              <a:sym typeface="Calibri"/>
            </a:endParaRPr>
          </a:p>
        </p:txBody>
      </p:sp>
      <p:pic>
        <p:nvPicPr>
          <p:cNvPr id="166" name="Google Shape;166;p27">
            <a:hlinkClick r:id="rId3"/>
          </p:cNvPr>
          <p:cNvPicPr preferRelativeResize="0"/>
          <p:nvPr/>
        </p:nvPicPr>
        <p:blipFill>
          <a:blip r:embed="rId4">
            <a:alphaModFix/>
          </a:blip>
          <a:stretch>
            <a:fillRect/>
          </a:stretch>
        </p:blipFill>
        <p:spPr>
          <a:xfrm>
            <a:off x="1581150" y="1423475"/>
            <a:ext cx="4906478" cy="3483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1410675" y="445025"/>
            <a:ext cx="75927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500" b="1">
                <a:solidFill>
                  <a:srgbClr val="000000"/>
                </a:solidFill>
                <a:latin typeface="Calibri"/>
                <a:ea typeface="Calibri"/>
                <a:cs typeface="Calibri"/>
                <a:sym typeface="Calibri"/>
              </a:rPr>
              <a:t>La misura del tempo di notte: astrolabi e notturnali</a:t>
            </a: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a:solidFill>
                <a:srgbClr val="000000"/>
              </a:solidFill>
              <a:latin typeface="Calibri"/>
              <a:ea typeface="Calibri"/>
              <a:cs typeface="Calibri"/>
              <a:sym typeface="Calibri"/>
            </a:endParaRPr>
          </a:p>
        </p:txBody>
      </p:sp>
      <p:sp>
        <p:nvSpPr>
          <p:cNvPr id="63" name="Google Shape;63;p14"/>
          <p:cNvSpPr txBox="1"/>
          <p:nvPr/>
        </p:nvSpPr>
        <p:spPr>
          <a:xfrm>
            <a:off x="1509700" y="1170125"/>
            <a:ext cx="3616500" cy="364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100"/>
              <a:buFont typeface="Arial"/>
              <a:buNone/>
            </a:pPr>
            <a:r>
              <a:rPr lang="it" sz="1600" dirty="0">
                <a:solidFill>
                  <a:srgbClr val="000000"/>
                </a:solidFill>
                <a:latin typeface="Calibri"/>
                <a:ea typeface="Calibri"/>
                <a:cs typeface="Calibri"/>
                <a:sym typeface="Calibri"/>
              </a:rPr>
              <a:t>Estremamente versatili, gli astrolabi permettevano fra l'altro di conoscere l'ora sia di giorno che di notte grazie alla misura diretta dell'altezza del Sole o di una stella di riferimento. </a:t>
            </a:r>
            <a:endParaRPr sz="1600" dirty="0">
              <a:solidFill>
                <a:srgbClr val="000000"/>
              </a:solidFill>
              <a:latin typeface="Calibri"/>
              <a:ea typeface="Calibri"/>
              <a:cs typeface="Calibri"/>
              <a:sym typeface="Calibri"/>
            </a:endParaRPr>
          </a:p>
          <a:p>
            <a:pPr marL="0" lvl="0" indent="0" algn="l" rtl="0">
              <a:spcBef>
                <a:spcPts val="1000"/>
              </a:spcBef>
              <a:spcAft>
                <a:spcPts val="0"/>
              </a:spcAft>
              <a:buClr>
                <a:srgbClr val="000000"/>
              </a:buClr>
              <a:buSzPts val="1100"/>
              <a:buFont typeface="Arial"/>
              <a:buNone/>
            </a:pPr>
            <a:r>
              <a:rPr lang="it" sz="1600" dirty="0">
                <a:solidFill>
                  <a:srgbClr val="000000"/>
                </a:solidFill>
                <a:latin typeface="Calibri"/>
                <a:ea typeface="Calibri"/>
                <a:cs typeface="Calibri"/>
                <a:sym typeface="Calibri"/>
              </a:rPr>
              <a:t>Nel Cinquecento furono prodotti dispositivi di design europeo dedicati alla misura del tempo di notte. In particolare, i notturnali indicavano l'ora mediante la posizione delle ultime due stelle del Grande Carro rispetto alla Stella Polare. </a:t>
            </a:r>
            <a:endParaRPr sz="1600" dirty="0">
              <a:solidFill>
                <a:srgbClr val="000000"/>
              </a:solidFill>
              <a:latin typeface="Calibri"/>
              <a:ea typeface="Calibri"/>
              <a:cs typeface="Calibri"/>
              <a:sym typeface="Calibri"/>
            </a:endParaRPr>
          </a:p>
          <a:p>
            <a:pPr marL="0" lvl="0" indent="0" algn="l" rtl="0">
              <a:spcBef>
                <a:spcPts val="1000"/>
              </a:spcBef>
              <a:spcAft>
                <a:spcPts val="0"/>
              </a:spcAft>
              <a:buClr>
                <a:srgbClr val="000000"/>
              </a:buClr>
              <a:buSzPts val="1100"/>
              <a:buFont typeface="Arial"/>
              <a:buNone/>
            </a:pPr>
            <a:r>
              <a:rPr lang="it" sz="1600" dirty="0">
                <a:solidFill>
                  <a:srgbClr val="000000"/>
                </a:solidFill>
                <a:latin typeface="Calibri"/>
                <a:ea typeface="Calibri"/>
                <a:cs typeface="Calibri"/>
                <a:sym typeface="Calibri"/>
              </a:rPr>
              <a:t>Questi strumenti divenivano inutili quando il cielo era nuvoloso.</a:t>
            </a:r>
            <a:endParaRPr sz="1600" dirty="0">
              <a:solidFill>
                <a:srgbClr val="000000"/>
              </a:solidFill>
              <a:latin typeface="Calibri"/>
              <a:ea typeface="Calibri"/>
              <a:cs typeface="Calibri"/>
              <a:sym typeface="Calibri"/>
            </a:endParaRPr>
          </a:p>
        </p:txBody>
      </p:sp>
      <p:pic>
        <p:nvPicPr>
          <p:cNvPr id="64" name="Google Shape;64;p14"/>
          <p:cNvPicPr preferRelativeResize="0"/>
          <p:nvPr/>
        </p:nvPicPr>
        <p:blipFill>
          <a:blip r:embed="rId3">
            <a:alphaModFix/>
          </a:blip>
          <a:stretch>
            <a:fillRect/>
          </a:stretch>
        </p:blipFill>
        <p:spPr>
          <a:xfrm>
            <a:off x="5250325" y="1303275"/>
            <a:ext cx="3616499" cy="3091607"/>
          </a:xfrm>
          <a:prstGeom prst="rect">
            <a:avLst/>
          </a:prstGeom>
          <a:noFill/>
          <a:ln>
            <a:noFill/>
          </a:ln>
        </p:spPr>
      </p:pic>
      <p:sp>
        <p:nvSpPr>
          <p:cNvPr id="65" name="Google Shape;65;p14"/>
          <p:cNvSpPr txBox="1"/>
          <p:nvPr/>
        </p:nvSpPr>
        <p:spPr>
          <a:xfrm>
            <a:off x="5250325" y="4336575"/>
            <a:ext cx="36165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latin typeface="Calibri"/>
                <a:ea typeface="Calibri"/>
                <a:cs typeface="Calibri"/>
                <a:sym typeface="Calibri"/>
              </a:rPr>
              <a:t>Astrolabio piano</a:t>
            </a:r>
            <a:r>
              <a:rPr lang="it" sz="700">
                <a:solidFill>
                  <a:srgbClr val="000000"/>
                </a:solidFill>
                <a:latin typeface="Calibri"/>
                <a:ea typeface="Calibri"/>
                <a:cs typeface="Calibri"/>
                <a:sym typeface="Calibri"/>
              </a:rPr>
              <a:t>. </a:t>
            </a:r>
            <a:r>
              <a:rPr lang="it" sz="700">
                <a:latin typeface="Calibri"/>
                <a:ea typeface="Calibri"/>
                <a:cs typeface="Calibri"/>
                <a:sym typeface="Calibri"/>
              </a:rPr>
              <a:t>Museo Galileo, Firenze</a:t>
            </a:r>
            <a:endParaRPr sz="9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486875" y="445025"/>
            <a:ext cx="7624500" cy="524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it" sz="2800" b="1">
                <a:solidFill>
                  <a:srgbClr val="000000"/>
                </a:solidFill>
                <a:latin typeface="Calibri"/>
                <a:ea typeface="Calibri"/>
                <a:cs typeface="Calibri"/>
                <a:sym typeface="Calibri"/>
              </a:rPr>
              <a:t>Uso astronomico dell'astrolabio piano</a:t>
            </a:r>
            <a:endParaRPr sz="2800" b="1">
              <a:solidFill>
                <a:srgbClr val="000000"/>
              </a:solidFill>
              <a:latin typeface="Calibri"/>
              <a:ea typeface="Calibri"/>
              <a:cs typeface="Calibri"/>
              <a:sym typeface="Calibri"/>
            </a:endParaRPr>
          </a:p>
        </p:txBody>
      </p:sp>
      <p:sp>
        <p:nvSpPr>
          <p:cNvPr id="71" name="Google Shape;71;p15"/>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Guarda il video</a:t>
            </a:r>
            <a:endParaRPr sz="1600" b="1">
              <a:latin typeface="Calibri"/>
              <a:ea typeface="Calibri"/>
              <a:cs typeface="Calibri"/>
              <a:sym typeface="Calibri"/>
            </a:endParaRPr>
          </a:p>
        </p:txBody>
      </p:sp>
      <p:sp>
        <p:nvSpPr>
          <p:cNvPr id="72" name="Google Shape;72;p15"/>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L'astrolabio piano è lo strumento più versatile realizzato nell'antichità per l'esecuzione analogica di calcoli astronomici.</a:t>
            </a:r>
            <a:endParaRPr sz="1800">
              <a:latin typeface="Calibri"/>
              <a:ea typeface="Calibri"/>
              <a:cs typeface="Calibri"/>
              <a:sym typeface="Calibri"/>
            </a:endParaRPr>
          </a:p>
        </p:txBody>
      </p:sp>
      <p:pic>
        <p:nvPicPr>
          <p:cNvPr id="73" name="Google Shape;73;p15">
            <a:hlinkClick r:id="rId3"/>
          </p:cNvPr>
          <p:cNvPicPr preferRelativeResize="0"/>
          <p:nvPr/>
        </p:nvPicPr>
        <p:blipFill>
          <a:blip r:embed="rId4">
            <a:alphaModFix/>
          </a:blip>
          <a:stretch>
            <a:fillRect/>
          </a:stretch>
        </p:blipFill>
        <p:spPr>
          <a:xfrm>
            <a:off x="1535875" y="2104775"/>
            <a:ext cx="4922076" cy="273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1410675" y="445025"/>
            <a:ext cx="759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dirty="0" smtClean="0">
                <a:solidFill>
                  <a:schemeClr val="tx1"/>
                </a:solidFill>
                <a:latin typeface="Calibri"/>
                <a:ea typeface="Calibri"/>
                <a:cs typeface="Calibri"/>
                <a:sym typeface="Calibri"/>
              </a:rPr>
              <a:t>Misura del tempo di giorno: </a:t>
            </a:r>
            <a:r>
              <a:rPr lang="it-IT" b="1" dirty="0" smtClean="0">
                <a:solidFill>
                  <a:schemeClr val="tx1"/>
                </a:solidFill>
                <a:latin typeface="Calibri"/>
                <a:ea typeface="Calibri"/>
                <a:cs typeface="Calibri"/>
                <a:sym typeface="Calibri"/>
              </a:rPr>
              <a:t>gli orologi solari</a:t>
            </a:r>
            <a:endParaRPr b="1" dirty="0">
              <a:solidFill>
                <a:schemeClr val="tx1"/>
              </a:solidFill>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79" name="Google Shape;79;p16"/>
          <p:cNvSpPr txBox="1"/>
          <p:nvPr/>
        </p:nvSpPr>
        <p:spPr>
          <a:xfrm>
            <a:off x="1476625" y="1122000"/>
            <a:ext cx="43257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800"/>
              </a:spcAft>
              <a:buClr>
                <a:schemeClr val="dk1"/>
              </a:buClr>
              <a:buSzPts val="1100"/>
              <a:buFont typeface="Arial"/>
              <a:buNone/>
            </a:pPr>
            <a:r>
              <a:rPr lang="it" sz="1600" dirty="0">
                <a:solidFill>
                  <a:schemeClr val="dk1"/>
                </a:solidFill>
                <a:latin typeface="Calibri"/>
                <a:ea typeface="Calibri"/>
                <a:cs typeface="Calibri"/>
                <a:sym typeface="Calibri"/>
              </a:rPr>
              <a:t>I primi strumenti cronometrici si basavano sul cambiamento di direzione e di lunghezza delle ombre proiettate da oggetti esposti alla luce solare. L'ombra di un indicatore (chiamato stilo o gnomone) che cadeva su una serie di linee orarie mostrava l'ora. In alternativa, poteva essere misurata direttamente l'altezza del Sole sopra l'orizzonte.</a:t>
            </a:r>
            <a:endParaRPr sz="1600" dirty="0">
              <a:solidFill>
                <a:schemeClr val="dk1"/>
              </a:solidFill>
              <a:latin typeface="Calibri"/>
              <a:ea typeface="Calibri"/>
              <a:cs typeface="Calibri"/>
              <a:sym typeface="Calibri"/>
            </a:endParaRPr>
          </a:p>
        </p:txBody>
      </p:sp>
      <p:pic>
        <p:nvPicPr>
          <p:cNvPr id="80" name="Google Shape;80;p16"/>
          <p:cNvPicPr preferRelativeResize="0"/>
          <p:nvPr/>
        </p:nvPicPr>
        <p:blipFill>
          <a:blip r:embed="rId3">
            <a:alphaModFix/>
          </a:blip>
          <a:stretch>
            <a:fillRect/>
          </a:stretch>
        </p:blipFill>
        <p:spPr>
          <a:xfrm>
            <a:off x="5987950" y="1170125"/>
            <a:ext cx="2604650" cy="3176400"/>
          </a:xfrm>
          <a:prstGeom prst="rect">
            <a:avLst/>
          </a:prstGeom>
          <a:noFill/>
          <a:ln>
            <a:noFill/>
          </a:ln>
        </p:spPr>
      </p:pic>
      <p:sp>
        <p:nvSpPr>
          <p:cNvPr id="81" name="Google Shape;81;p16"/>
          <p:cNvSpPr txBox="1"/>
          <p:nvPr/>
        </p:nvSpPr>
        <p:spPr>
          <a:xfrm>
            <a:off x="5987950" y="4336575"/>
            <a:ext cx="26046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latin typeface="Calibri"/>
                <a:ea typeface="Calibri"/>
                <a:cs typeface="Calibri"/>
                <a:sym typeface="Calibri"/>
              </a:rPr>
              <a:t>Orologio solare dittico</a:t>
            </a:r>
            <a:r>
              <a:rPr lang="it" sz="700">
                <a:solidFill>
                  <a:srgbClr val="000000"/>
                </a:solidFill>
                <a:latin typeface="Calibri"/>
                <a:ea typeface="Calibri"/>
                <a:cs typeface="Calibri"/>
                <a:sym typeface="Calibri"/>
              </a:rPr>
              <a:t>. </a:t>
            </a:r>
            <a:r>
              <a:rPr lang="it" sz="700">
                <a:latin typeface="Calibri"/>
                <a:ea typeface="Calibri"/>
                <a:cs typeface="Calibri"/>
                <a:sym typeface="Calibri"/>
              </a:rPr>
              <a:t>Museo Galileo, Firenze</a:t>
            </a:r>
            <a:endParaRPr sz="9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pic>
        <p:nvPicPr>
          <p:cNvPr id="87" name="Google Shape;87;p17">
            <a:hlinkClick r:id="rId3"/>
          </p:cNvPr>
          <p:cNvPicPr preferRelativeResize="0"/>
          <p:nvPr/>
        </p:nvPicPr>
        <p:blipFill>
          <a:blip r:embed="rId4">
            <a:alphaModFix/>
          </a:blip>
          <a:stretch>
            <a:fillRect/>
          </a:stretch>
        </p:blipFill>
        <p:spPr>
          <a:xfrm>
            <a:off x="1496375" y="2104775"/>
            <a:ext cx="4871100" cy="2724331"/>
          </a:xfrm>
          <a:prstGeom prst="rect">
            <a:avLst/>
          </a:prstGeom>
          <a:noFill/>
          <a:ln>
            <a:noFill/>
          </a:ln>
        </p:spPr>
      </p:pic>
      <p:sp>
        <p:nvSpPr>
          <p:cNvPr id="88" name="Google Shape;88;p17"/>
          <p:cNvSpPr txBox="1"/>
          <p:nvPr/>
        </p:nvSpPr>
        <p:spPr>
          <a:xfrm>
            <a:off x="1486875" y="445025"/>
            <a:ext cx="76245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500" b="1">
                <a:solidFill>
                  <a:srgbClr val="000000"/>
                </a:solidFill>
                <a:latin typeface="Calibri"/>
                <a:ea typeface="Calibri"/>
                <a:cs typeface="Calibri"/>
                <a:sym typeface="Calibri"/>
              </a:rPr>
              <a:t>Meridiane</a:t>
            </a: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b="1">
              <a:solidFill>
                <a:srgbClr val="000000"/>
              </a:solidFill>
              <a:latin typeface="Calibri"/>
              <a:ea typeface="Calibri"/>
              <a:cs typeface="Calibri"/>
              <a:sym typeface="Calibri"/>
            </a:endParaRPr>
          </a:p>
        </p:txBody>
      </p:sp>
      <p:sp>
        <p:nvSpPr>
          <p:cNvPr id="89" name="Google Shape;89;p17"/>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Le meridiane sono strumenti basati sul principio di un'asta che proietta un'ombra su un quadrante e servivano per determinare l'ora del giorno.</a:t>
            </a:r>
            <a:endParaRPr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Il nuovo mondo di Galileo</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95" name="Google Shape;95;p18"/>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Guarda il video </a:t>
            </a:r>
            <a:endParaRPr sz="1600" b="1">
              <a:latin typeface="Calibri"/>
              <a:ea typeface="Calibri"/>
              <a:cs typeface="Calibri"/>
              <a:sym typeface="Calibri"/>
            </a:endParaRPr>
          </a:p>
        </p:txBody>
      </p:sp>
      <p:sp>
        <p:nvSpPr>
          <p:cNvPr id="96" name="Google Shape;96;p18"/>
          <p:cNvSpPr txBox="1"/>
          <p:nvPr/>
        </p:nvSpPr>
        <p:spPr>
          <a:xfrm>
            <a:off x="1476625" y="893400"/>
            <a:ext cx="7293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rgbClr val="000000"/>
                </a:solidFill>
                <a:latin typeface="Calibri"/>
                <a:ea typeface="Calibri"/>
                <a:cs typeface="Calibri"/>
                <a:sym typeface="Calibri"/>
              </a:rPr>
              <a:t>Nel Museo Galileo sono esposti gli unici due cannocchiali superstiti costruiti dallo scienziato pisano, insieme ad altri strumenti di sua invenzione.</a:t>
            </a:r>
            <a:endParaRPr sz="1800">
              <a:latin typeface="Calibri"/>
              <a:ea typeface="Calibri"/>
              <a:cs typeface="Calibri"/>
              <a:sym typeface="Calibri"/>
            </a:endParaRPr>
          </a:p>
        </p:txBody>
      </p:sp>
      <p:pic>
        <p:nvPicPr>
          <p:cNvPr id="97" name="Google Shape;97;p18">
            <a:hlinkClick r:id="rId3"/>
          </p:cNvPr>
          <p:cNvPicPr preferRelativeResize="0"/>
          <p:nvPr/>
        </p:nvPicPr>
        <p:blipFill>
          <a:blip r:embed="rId4">
            <a:alphaModFix/>
          </a:blip>
          <a:stretch>
            <a:fillRect/>
          </a:stretch>
        </p:blipFill>
        <p:spPr>
          <a:xfrm>
            <a:off x="1605250" y="2066375"/>
            <a:ext cx="4949125" cy="276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p:nvPr/>
        </p:nvSpPr>
        <p:spPr>
          <a:xfrm>
            <a:off x="1410675" y="445025"/>
            <a:ext cx="75927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2500" b="1">
                <a:solidFill>
                  <a:srgbClr val="000000"/>
                </a:solidFill>
                <a:latin typeface="Calibri"/>
                <a:ea typeface="Calibri"/>
                <a:cs typeface="Calibri"/>
                <a:sym typeface="Calibri"/>
              </a:rPr>
              <a:t>Il telescopio: osservare e misurare i fenomeni celesti</a:t>
            </a: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b="1">
              <a:solidFill>
                <a:srgbClr val="000000"/>
              </a:solidFill>
              <a:latin typeface="Calibri"/>
              <a:ea typeface="Calibri"/>
              <a:cs typeface="Calibri"/>
              <a:sym typeface="Calibri"/>
            </a:endParaRPr>
          </a:p>
          <a:p>
            <a:pPr marL="0" lvl="0" indent="0" algn="l" rtl="0">
              <a:spcBef>
                <a:spcPts val="0"/>
              </a:spcBef>
              <a:spcAft>
                <a:spcPts val="0"/>
              </a:spcAft>
              <a:buNone/>
            </a:pPr>
            <a:endParaRPr sz="2500">
              <a:solidFill>
                <a:srgbClr val="000000"/>
              </a:solidFill>
              <a:latin typeface="Calibri"/>
              <a:ea typeface="Calibri"/>
              <a:cs typeface="Calibri"/>
              <a:sym typeface="Calibri"/>
            </a:endParaRPr>
          </a:p>
        </p:txBody>
      </p:sp>
      <p:sp>
        <p:nvSpPr>
          <p:cNvPr id="103" name="Google Shape;103;p19"/>
          <p:cNvSpPr txBox="1"/>
          <p:nvPr/>
        </p:nvSpPr>
        <p:spPr>
          <a:xfrm>
            <a:off x="1524550" y="1165300"/>
            <a:ext cx="40113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it" sz="1800">
                <a:solidFill>
                  <a:srgbClr val="000000"/>
                </a:solidFill>
                <a:highlight>
                  <a:srgbClr val="FFFFFF"/>
                </a:highlight>
                <a:latin typeface="Calibri"/>
                <a:ea typeface="Calibri"/>
                <a:cs typeface="Calibri"/>
                <a:sym typeface="Calibri"/>
              </a:rPr>
              <a:t>Se i più antichi cannocchiali furono fabbricati in Olanda negli anni iniziali del Seicento, Galileo fu il primo a intuirne il potenziale astronomico. Lo strumento era dotato di due lenti: una obbiettiva piano-convessa e una oculare piano-concava. Galileo introdusse notevoli perfezionamenti, grazie ai quali superò i venti ingrandimenti. Concepì inoltre accessori che trasformarono il telescopio da strumento di osservazione in dispositivo di misurazione dei fenomeni celesti.</a:t>
            </a:r>
            <a:endParaRPr sz="1800">
              <a:latin typeface="Calibri"/>
              <a:ea typeface="Calibri"/>
              <a:cs typeface="Calibri"/>
              <a:sym typeface="Calibri"/>
            </a:endParaRPr>
          </a:p>
        </p:txBody>
      </p:sp>
      <p:pic>
        <p:nvPicPr>
          <p:cNvPr id="104" name="Google Shape;104;p19"/>
          <p:cNvPicPr preferRelativeResize="0"/>
          <p:nvPr/>
        </p:nvPicPr>
        <p:blipFill>
          <a:blip r:embed="rId3">
            <a:alphaModFix/>
          </a:blip>
          <a:stretch>
            <a:fillRect/>
          </a:stretch>
        </p:blipFill>
        <p:spPr>
          <a:xfrm>
            <a:off x="5483925" y="1749550"/>
            <a:ext cx="3384875" cy="2291250"/>
          </a:xfrm>
          <a:prstGeom prst="rect">
            <a:avLst/>
          </a:prstGeom>
          <a:noFill/>
          <a:ln>
            <a:noFill/>
          </a:ln>
        </p:spPr>
      </p:pic>
      <p:sp>
        <p:nvSpPr>
          <p:cNvPr id="105" name="Google Shape;105;p19"/>
          <p:cNvSpPr txBox="1"/>
          <p:nvPr/>
        </p:nvSpPr>
        <p:spPr>
          <a:xfrm>
            <a:off x="5483913" y="3982350"/>
            <a:ext cx="33849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None/>
            </a:pPr>
            <a:r>
              <a:rPr lang="it" sz="700">
                <a:latin typeface="Calibri"/>
                <a:ea typeface="Calibri"/>
                <a:cs typeface="Calibri"/>
                <a:sym typeface="Calibri"/>
              </a:rPr>
              <a:t>Cannocchiale di Galileo</a:t>
            </a:r>
            <a:r>
              <a:rPr lang="it" sz="700">
                <a:solidFill>
                  <a:srgbClr val="000000"/>
                </a:solidFill>
                <a:latin typeface="Calibri"/>
                <a:ea typeface="Calibri"/>
                <a:cs typeface="Calibri"/>
                <a:sym typeface="Calibri"/>
              </a:rPr>
              <a:t>. </a:t>
            </a:r>
            <a:r>
              <a:rPr lang="it" sz="700">
                <a:latin typeface="Calibri"/>
                <a:ea typeface="Calibri"/>
                <a:cs typeface="Calibri"/>
                <a:sym typeface="Calibri"/>
              </a:rPr>
              <a:t>Museo Galileo, Firenze</a:t>
            </a:r>
            <a:endParaRPr sz="9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p:nvPr/>
        </p:nvSpPr>
        <p:spPr>
          <a:xfrm>
            <a:off x="1486875" y="445025"/>
            <a:ext cx="7624500" cy="5163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it" sz="10150" b="1">
                <a:latin typeface="Calibri"/>
                <a:ea typeface="Calibri"/>
                <a:cs typeface="Calibri"/>
                <a:sym typeface="Calibri"/>
              </a:rPr>
              <a:t>Cannocchiale</a:t>
            </a:r>
            <a:endParaRPr sz="10150" b="1">
              <a:solidFill>
                <a:srgbClr val="000000"/>
              </a:solidFill>
              <a:latin typeface="Calibri"/>
              <a:ea typeface="Calibri"/>
              <a:cs typeface="Calibri"/>
              <a:sym typeface="Calibri"/>
            </a:endParaRPr>
          </a:p>
          <a:p>
            <a:pPr marL="0" lvl="0" indent="0" algn="l" rtl="0">
              <a:spcBef>
                <a:spcPts val="0"/>
              </a:spcBef>
              <a:spcAft>
                <a:spcPts val="0"/>
              </a:spcAft>
              <a:buNone/>
            </a:pPr>
            <a:endParaRPr sz="2800" b="1">
              <a:solidFill>
                <a:srgbClr val="000000"/>
              </a:solidFill>
              <a:latin typeface="Calibri"/>
              <a:ea typeface="Calibri"/>
              <a:cs typeface="Calibri"/>
              <a:sym typeface="Calibri"/>
            </a:endParaRPr>
          </a:p>
        </p:txBody>
      </p:sp>
      <p:sp>
        <p:nvSpPr>
          <p:cNvPr id="111" name="Google Shape;111;p20"/>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rgbClr val="0097A7"/>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Guarda il video </a:t>
            </a:r>
            <a:endParaRPr sz="1600" b="1">
              <a:latin typeface="Calibri"/>
              <a:ea typeface="Calibri"/>
              <a:cs typeface="Calibri"/>
              <a:sym typeface="Calibri"/>
            </a:endParaRPr>
          </a:p>
        </p:txBody>
      </p:sp>
      <p:sp>
        <p:nvSpPr>
          <p:cNvPr id="112" name="Google Shape;112;p20"/>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rgbClr val="000000"/>
                </a:solidFill>
                <a:latin typeface="Calibri"/>
                <a:ea typeface="Calibri"/>
                <a:cs typeface="Calibri"/>
                <a:sym typeface="Calibri"/>
              </a:rPr>
              <a:t>Il primo rudimentale cannocchiale fu inventato in Olanda. Galileo ne vide alcune copie a Venezia.</a:t>
            </a:r>
            <a:endParaRPr sz="1800">
              <a:latin typeface="Calibri"/>
              <a:ea typeface="Calibri"/>
              <a:cs typeface="Calibri"/>
              <a:sym typeface="Calibri"/>
            </a:endParaRPr>
          </a:p>
        </p:txBody>
      </p:sp>
      <p:pic>
        <p:nvPicPr>
          <p:cNvPr id="113" name="Google Shape;113;p20">
            <a:hlinkClick r:id="rId3"/>
          </p:cNvPr>
          <p:cNvPicPr preferRelativeResize="0"/>
          <p:nvPr/>
        </p:nvPicPr>
        <p:blipFill>
          <a:blip r:embed="rId4">
            <a:alphaModFix/>
          </a:blip>
          <a:stretch>
            <a:fillRect/>
          </a:stretch>
        </p:blipFill>
        <p:spPr>
          <a:xfrm>
            <a:off x="1617100" y="2066375"/>
            <a:ext cx="4926575" cy="27461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410675" y="445025"/>
            <a:ext cx="7592700" cy="538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it" b="1">
                <a:latin typeface="Calibri"/>
                <a:ea typeface="Calibri"/>
                <a:cs typeface="Calibri"/>
                <a:sym typeface="Calibri"/>
              </a:rPr>
              <a:t>Cannocchiale galileiano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19" name="Google Shape;119;p21"/>
          <p:cNvPicPr preferRelativeResize="0"/>
          <p:nvPr/>
        </p:nvPicPr>
        <p:blipFill>
          <a:blip r:embed="rId3">
            <a:alphaModFix/>
          </a:blip>
          <a:stretch>
            <a:fillRect/>
          </a:stretch>
        </p:blipFill>
        <p:spPr>
          <a:xfrm>
            <a:off x="1515873" y="1035350"/>
            <a:ext cx="5289726" cy="3854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903</Words>
  <Application>Microsoft Office PowerPoint</Application>
  <PresentationFormat>Presentazione su schermo (16:9)</PresentationFormat>
  <Paragraphs>93</Paragraphs>
  <Slides>15</Slides>
  <Notes>15</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15</vt:i4>
      </vt:variant>
    </vt:vector>
  </HeadingPairs>
  <TitlesOfParts>
    <vt:vector size="18" baseType="lpstr">
      <vt:lpstr>Arial</vt:lpstr>
      <vt:lpstr>Calibri</vt:lpstr>
      <vt:lpstr>Simple Light</vt:lpstr>
      <vt:lpstr>Galileo e i fenomeni celesti</vt:lpstr>
      <vt:lpstr>Presentazione standard di PowerPoint</vt:lpstr>
      <vt:lpstr>Presentazione standard di PowerPoint</vt:lpstr>
      <vt:lpstr>Misura del tempo di giorno: gli orologi solari  </vt:lpstr>
      <vt:lpstr>Presentazione standard di PowerPoint</vt:lpstr>
      <vt:lpstr>Presentazione standard di PowerPoint</vt:lpstr>
      <vt:lpstr>Presentazione standard di PowerPoint</vt:lpstr>
      <vt:lpstr>Presentazione standard di PowerPoint</vt:lpstr>
      <vt:lpstr>Cannocchiale galileiano  </vt:lpstr>
      <vt:lpstr>Presentazione standard di PowerPoint</vt:lpstr>
      <vt:lpstr>Presentazione standard di PowerPoint</vt:lpstr>
      <vt:lpstr>Presentazione standard di PowerPoint</vt:lpstr>
      <vt:lpstr>Presentazione standard di PowerPoint</vt:lpstr>
      <vt:lpstr>Presentazione standard di PowerPoint</vt:lpstr>
      <vt:lpstr>Galileo Galilei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Dall’occhio al cannocchiale,  Galileo e i fenomeni celesti</dc:title>
  <cp:lastModifiedBy>Cecilia Foianesi</cp:lastModifiedBy>
  <cp:revision>6</cp:revision>
  <dcterms:modified xsi:type="dcterms:W3CDTF">2022-03-24T11:24:01Z</dcterms:modified>
  <cp:contentStatus/>
</cp:coreProperties>
</file>