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66" autoAdjust="0"/>
  </p:normalViewPr>
  <p:slideViewPr>
    <p:cSldViewPr snapToGrid="0">
      <p:cViewPr varScale="1">
        <p:scale>
          <a:sx n="103" d="100"/>
          <a:sy n="103" d="100"/>
        </p:scale>
        <p:origin x="184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talogue.museogalileo.it/multimedia/PtolemaicSystem.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atalogo.museogalileo.it/multimedia/AstronomiaPretelescopica.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talogo.museogalileo.it/multimedia/AstronomiaAraba.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atalogo.museogalileo.it/biografia/GalileoGalilei.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b="1" dirty="0" smtClean="0"/>
              <a:t>INTRODUZIONE</a:t>
            </a:r>
          </a:p>
          <a:p>
            <a:pPr marL="0" lvl="0" indent="0" algn="l" rtl="0">
              <a:spcBef>
                <a:spcPts val="0"/>
              </a:spcBef>
              <a:spcAft>
                <a:spcPts val="0"/>
              </a:spcAft>
              <a:buNone/>
            </a:pPr>
            <a:r>
              <a:rPr lang="it-IT" dirty="0" smtClean="0"/>
              <a:t>La lezione è strutturata in modo da seguire il sistema dell’</a:t>
            </a:r>
            <a:r>
              <a:rPr lang="it-IT" dirty="0" err="1" smtClean="0"/>
              <a:t>inquiry</a:t>
            </a:r>
            <a:r>
              <a:rPr lang="it-IT" dirty="0" smtClean="0"/>
              <a:t>. In un primo momento lo studente viene coinvolto da interrogativi di tipo scientifico a cui prova a rispondere, in una fase più esplorativa, basandosi sull’esperienza e l’osservazione del fenomeno. In questa seconda fase l’insegnante dovrebbe agire solamente da facilitatore, lasciando agli studenti l’opportunità di testare le proprie idee e cercare di trovare una soluzione ai problemi nel confronto con i pari. Solo in seguito arriva la fase della spiegazione in cui vengono introdotti concetti e terminologie comunemente accettati che siano utili per l’interpretazione dell’evidenza e la spiegazione del fenomeno.</a:t>
            </a:r>
          </a:p>
          <a:p>
            <a:pPr marL="0" lvl="0" indent="0" algn="l" rtl="0">
              <a:spcBef>
                <a:spcPts val="0"/>
              </a:spcBef>
              <a:spcAft>
                <a:spcPts val="0"/>
              </a:spcAft>
              <a:buNone/>
            </a:pPr>
            <a:endParaRPr lang="it-IT" dirty="0" smtClean="0"/>
          </a:p>
          <a:p>
            <a:pPr marL="0" lvl="0" indent="0" algn="l" rtl="0">
              <a:spcBef>
                <a:spcPts val="0"/>
              </a:spcBef>
              <a:spcAft>
                <a:spcPts val="0"/>
              </a:spcAft>
              <a:buNone/>
            </a:pPr>
            <a:r>
              <a:rPr lang="it-IT" dirty="0" smtClean="0"/>
              <a:t>Nel presente documento abbiamo utilizzato la sezione delle note del relatore (che non vengono proiettate durante la lezione) per fornire agli insegnanti qualche nota sul procedimento da seguire, suggerimenti da cui prendere spunto solo in caso la discussione raggiunga una fase di stallo e riferimenti ad una documentazione più ampia sull’argomento, inclusi i riferimenti al libretto in pdf che potrà essere dato in seguito agli studenti come ausilio al ripasso.</a:t>
            </a:r>
          </a:p>
          <a:p>
            <a:pPr marL="0" lvl="0" indent="0" algn="l" rtl="0">
              <a:spcBef>
                <a:spcPts val="0"/>
              </a:spcBef>
              <a:spcAft>
                <a:spcPts val="0"/>
              </a:spcAft>
              <a:buNone/>
            </a:pPr>
            <a:endParaRPr lang="it-IT"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3ada7be1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3ada7be1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IT_Galileo_Nuovo_Mondo_Pre-Visita_libretto_14-18.pdf</a:t>
            </a:r>
            <a:r>
              <a:rPr lang="it">
                <a:solidFill>
                  <a:schemeClr val="dk1"/>
                </a:solidFill>
              </a:rPr>
              <a:t>, pp. 7-8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3ada7be1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3ada7be1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IT_Galileo_Nuovo_Mondo_Pre-Visita_libretto_14-18.pdf</a:t>
            </a:r>
            <a:r>
              <a:rPr lang="it">
                <a:solidFill>
                  <a:schemeClr val="dk1"/>
                </a:solidFill>
              </a:rPr>
              <a:t>, pp. 7-8 </a:t>
            </a:r>
            <a:endParaRPr>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it">
                <a:solidFill>
                  <a:schemeClr val="dk1"/>
                </a:solidFill>
              </a:rPr>
              <a:t>Guarda anche il video all’indirizzo </a:t>
            </a:r>
            <a:r>
              <a:rPr lang="it" u="sng">
                <a:solidFill>
                  <a:schemeClr val="hlink"/>
                </a:solidFill>
                <a:hlinkClick r:id="rId3"/>
              </a:rPr>
              <a:t>https://catalogue.museogalileo.it/multimedia/PtolemaicSystem.html</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0109a80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0109a80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https://catalogo.museogalileo.it/multimedia/AstronomiaPretelescopica.html</a:t>
            </a:r>
            <a:endParaRPr sz="1800"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3ada7be1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13ada7be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https://catalogo.museogalileo.it/multimedia/AstronomiaAraba.html</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0109a805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0109a805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Lo scopo di queste domande è solo quello di scoprire cosa sanno gli studenti su Galileo e suscitare la loro curiosità sull'argomento.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Galileo, così come le sue scoperte rivoluzionarie, la metodologia, gli strumenti e le opere, saranno al centro della visita, quindi non è necessario approfondire ulteriormente.</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Altro materiale verrà suggerito per la fase di post-visita.</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Immagine: Carlo Marcellini, Busto di Galileo Galilei. Museo Galileo, Firenze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290eab32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290eab32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IT_Galileo_Nuovo_Mondo_Pre-Visita_libretto_14-18.pdf</a:t>
            </a:r>
            <a:r>
              <a:rPr lang="it">
                <a:solidFill>
                  <a:schemeClr val="dk1"/>
                </a:solidFill>
              </a:rPr>
              <a:t>, pp. 9-10</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290eab32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290eab32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SUGGERIMENTI</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Una serie di 11 brevi video sulla vita di Galileo, come primo approccio allo scienziato pisano.</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Per una breve biografia vedi </a:t>
            </a:r>
            <a:r>
              <a:rPr lang="it" u="sng">
                <a:solidFill>
                  <a:schemeClr val="hlink"/>
                </a:solidFill>
                <a:hlinkClick r:id="rId3"/>
              </a:rPr>
              <a:t>https://catalogo.museogalileo.it/biografia/GalileoGalilei.html</a:t>
            </a:r>
            <a:endParaRPr>
              <a:solidFill>
                <a:schemeClr val="dk1"/>
              </a:solidFill>
            </a:endParaRPr>
          </a:p>
          <a:p>
            <a:pPr marL="0" lvl="0" indent="0" algn="l" rtl="0">
              <a:spcBef>
                <a:spcPts val="0"/>
              </a:spcBef>
              <a:spcAft>
                <a:spcPts val="0"/>
              </a:spcAft>
              <a:buNone/>
            </a:pPr>
            <a:endParaRPr b="1"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202a5ea6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202a5ea6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chemeClr val="dk1"/>
                </a:solidFill>
              </a:rPr>
              <a:t>ISTRUZIONI D’USO</a:t>
            </a:r>
            <a:endParaRPr b="1" dirty="0">
              <a:solidFill>
                <a:schemeClr val="dk1"/>
              </a:solidFill>
            </a:endParaRPr>
          </a:p>
          <a:p>
            <a:pPr marL="0" lvl="0" indent="0" algn="l" rtl="0">
              <a:spcBef>
                <a:spcPts val="0"/>
              </a:spcBef>
              <a:spcAft>
                <a:spcPts val="0"/>
              </a:spcAft>
              <a:buClr>
                <a:schemeClr val="dk1"/>
              </a:buClr>
              <a:buSzPts val="1100"/>
              <a:buFont typeface="Arial"/>
              <a:buNone/>
            </a:pPr>
            <a:r>
              <a:rPr lang="it" dirty="0">
                <a:solidFill>
                  <a:schemeClr val="dk1"/>
                </a:solidFill>
              </a:rPr>
              <a:t>Inizia la lezione provocando una discussione a partire dalle domande suggerite. Lascia che gli studenti provino a rispondere e a condividere liberamente le proprie opinioni. Controlla le loro attuali conoscenze e aiutali a provare a vedere il cielo dal punto di vista degli antichi. </a:t>
            </a:r>
            <a:endParaRPr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it" b="1" dirty="0">
                <a:solidFill>
                  <a:schemeClr val="dk1"/>
                </a:solidFill>
              </a:rPr>
              <a:t>SUGGERIMENTI</a:t>
            </a:r>
            <a:endParaRPr b="1" dirty="0">
              <a:solidFill>
                <a:schemeClr val="dk1"/>
              </a:solidFill>
            </a:endParaRPr>
          </a:p>
          <a:p>
            <a:pPr marL="0" lvl="0" indent="0" algn="l" rtl="0">
              <a:spcBef>
                <a:spcPts val="0"/>
              </a:spcBef>
              <a:spcAft>
                <a:spcPts val="0"/>
              </a:spcAft>
              <a:buNone/>
            </a:pPr>
            <a:r>
              <a:rPr lang="it" dirty="0"/>
              <a:t>1) La prima domanda serve a coinvolgere gli studenti. È un dato appurato che la lezione, per essere efficace, deve essere inserita in un contesto familiare agli studenti e coinvolgere gli interessi e le passioni personali degli stessi. Questo è uno dei pilastri del metodo IBSE. </a:t>
            </a:r>
            <a:endParaRPr dirty="0"/>
          </a:p>
          <a:p>
            <a:pPr marL="0" lvl="0" indent="0" algn="l" rtl="0">
              <a:spcBef>
                <a:spcPts val="0"/>
              </a:spcBef>
              <a:spcAft>
                <a:spcPts val="0"/>
              </a:spcAft>
              <a:buNone/>
            </a:pPr>
            <a:r>
              <a:rPr lang="it" dirty="0"/>
              <a:t>2) </a:t>
            </a:r>
            <a:r>
              <a:rPr lang="it" dirty="0">
                <a:solidFill>
                  <a:schemeClr val="dk1"/>
                </a:solidFill>
              </a:rPr>
              <a:t>Si presenta come una calotta emisferica che ruota in circa 24 ore attorno ad un punto fisso. La posizione relativa tra le stelle non sembra cambiare, e non è possibile percepire la diversa distanza dalla Terra di tutti quei punti luminosi, quindi è facile immaginare come gli antichi pensassero che le stelle fossero incastonate su una sfera che ruotava intorno al nostro pianeta.</a:t>
            </a:r>
            <a:endParaRPr dirty="0"/>
          </a:p>
          <a:p>
            <a:pPr marL="0" lvl="0" indent="0" algn="l" rtl="0">
              <a:spcBef>
                <a:spcPts val="0"/>
              </a:spcBef>
              <a:spcAft>
                <a:spcPts val="0"/>
              </a:spcAft>
              <a:buNone/>
            </a:pPr>
            <a:endParaRPr dirty="0">
              <a:highlight>
                <a:srgbClr val="FFFF00"/>
              </a:highlight>
            </a:endParaRPr>
          </a:p>
          <a:p>
            <a:pPr marL="0" lvl="0" indent="0" algn="l" rtl="0">
              <a:spcBef>
                <a:spcPts val="0"/>
              </a:spcBef>
              <a:spcAft>
                <a:spcPts val="0"/>
              </a:spcAft>
              <a:buNone/>
            </a:pPr>
            <a:endParaRPr sz="1800"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0109a805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10109a805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chemeClr val="dk1"/>
                </a:solidFill>
              </a:rPr>
              <a:t>APPROFONDIMENTI</a:t>
            </a:r>
            <a:endParaRPr b="1">
              <a:solidFill>
                <a:schemeClr val="dk1"/>
              </a:solidFill>
            </a:endParaRPr>
          </a:p>
          <a:p>
            <a:pPr marL="0" lvl="0" indent="0" algn="l" rtl="0">
              <a:spcBef>
                <a:spcPts val="0"/>
              </a:spcBef>
              <a:spcAft>
                <a:spcPts val="0"/>
              </a:spcAft>
              <a:buNone/>
            </a:pPr>
            <a:r>
              <a:rPr lang="it" i="1">
                <a:solidFill>
                  <a:schemeClr val="dk1"/>
                </a:solidFill>
              </a:rPr>
              <a:t>IT_Galileo_Nuovo_Mondo_Pre-Visita_libretto_14-18.pdf</a:t>
            </a:r>
            <a:r>
              <a:rPr lang="it">
                <a:solidFill>
                  <a:schemeClr val="dk1"/>
                </a:solidFill>
              </a:rPr>
              <a:t>, pp. 2-3</a:t>
            </a:r>
            <a:r>
              <a:rPr lang="it" b="1">
                <a:solidFill>
                  <a:schemeClr val="dk1"/>
                </a:solidFill>
              </a:rPr>
              <a:t>  </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4cc49608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4cc49608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chemeClr val="dk1"/>
                </a:solidFill>
              </a:rPr>
              <a:t>ISTRUZIONI D’USO</a:t>
            </a:r>
            <a:endParaRPr b="1" dirty="0"/>
          </a:p>
          <a:p>
            <a:pPr marL="0" lvl="0" indent="0" algn="l" rtl="0">
              <a:spcBef>
                <a:spcPts val="0"/>
              </a:spcBef>
              <a:spcAft>
                <a:spcPts val="0"/>
              </a:spcAft>
              <a:buNone/>
            </a:pPr>
            <a:r>
              <a:rPr lang="it" dirty="0">
                <a:solidFill>
                  <a:schemeClr val="dk1"/>
                </a:solidFill>
              </a:rPr>
              <a:t>Aiuta gli studenti a cercare di capire cosa potevano immaginare gli antichi osservando la volta celeste senza le conoscenze e i mezzi che abbiamo oggi. Come poteva essere rappresentato il cielo? Una sfera o una proiezione piana.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it" b="1" dirty="0">
                <a:solidFill>
                  <a:schemeClr val="dk1"/>
                </a:solidFill>
              </a:rPr>
              <a:t>SUGGERIMENTI</a:t>
            </a:r>
            <a:endParaRPr dirty="0">
              <a:solidFill>
                <a:schemeClr val="dk1"/>
              </a:solidFill>
            </a:endParaRPr>
          </a:p>
          <a:p>
            <a:pPr marL="0" lvl="0" indent="0" algn="l" rtl="0">
              <a:spcBef>
                <a:spcPts val="0"/>
              </a:spcBef>
              <a:spcAft>
                <a:spcPts val="0"/>
              </a:spcAft>
              <a:buNone/>
            </a:pPr>
            <a:r>
              <a:rPr lang="it" dirty="0"/>
              <a:t>1) Il cielo che si può osservare dalla Terra non ha dimensioni e forma definite e quindi il fatto di vedere l'orizzonte circolare (= la linea apparente lungo la quale il cielo sembra toccare la terra o il mare) ha portato gli antichi a proiettare questa figura nello spazio e immaginalo come una calotta emisferica. Osservando il cielo gli antichi vedevano un'immensa distesa di stelle che sembravano "attaccate" alla volta celeste e che ruotavano tutte insieme, in modo uniforme, mantenendo le reciproche distanze. Era quindi naturale che pensassero che questi punti luminosi fossero tutti alla stessa distanza</a:t>
            </a:r>
            <a:r>
              <a:rPr lang="it" dirty="0">
                <a:solidFill>
                  <a:schemeClr val="dk1"/>
                </a:solidFill>
              </a:rPr>
              <a:t>. </a:t>
            </a:r>
            <a:endParaRPr dirty="0"/>
          </a:p>
          <a:p>
            <a:pPr marL="0" lvl="0" indent="0" algn="l" rtl="0">
              <a:spcBef>
                <a:spcPts val="0"/>
              </a:spcBef>
              <a:spcAft>
                <a:spcPts val="0"/>
              </a:spcAft>
              <a:buNone/>
            </a:pPr>
            <a:r>
              <a:rPr lang="it" dirty="0"/>
              <a:t>2) Sebbene culture diverse abbiano fornito spiegazioni diverse per la natura delle stelle, una caratteristica comune era quella di riunire le stelle più luminose in gruppi per formare figure. Ad un certo punto il cielo inizia a popolarsi di creature favolose, eroi e animali mitologici. Ma poiché l'operazione di raggruppamento è puramente arbitraria, ogni cultura, ogni tribù ha costruito le proprie figure e ha dato loro nomi e storie diversi a seconda delle proprie tradizioni. Quindi civiltà diverse hanno creato costellazioni diverse. Tuttavia alcune costellazioni, a causa della facilità di identificazione, sono comuni. Ad esempio, la costellazione greca dell'Orsa Maggiore rappresentava il dio Tezcatlipoca per gli Aztechi, e le sue sette stelle principali erano i </a:t>
            </a:r>
            <a:r>
              <a:rPr lang="it" i="1" dirty="0"/>
              <a:t>Septem Triones</a:t>
            </a:r>
            <a:r>
              <a:rPr lang="it" dirty="0"/>
              <a:t> per i romani perché, la loro rotazione attorno alla stella polare ricordava il movimento dei buoi (</a:t>
            </a:r>
            <a:r>
              <a:rPr lang="it" i="1" dirty="0"/>
              <a:t>triones</a:t>
            </a:r>
            <a:r>
              <a:rPr lang="it" dirty="0"/>
              <a:t>) durante l'aratura. </a:t>
            </a:r>
            <a:endParaRPr dirty="0"/>
          </a:p>
          <a:p>
            <a:pPr marL="0" lvl="0" indent="0" algn="l" rtl="0">
              <a:spcBef>
                <a:spcPts val="0"/>
              </a:spcBef>
              <a:spcAft>
                <a:spcPts val="0"/>
              </a:spcAft>
              <a:buNone/>
            </a:pPr>
            <a:r>
              <a:rPr lang="it" dirty="0"/>
              <a:t>La consapevolezza che le costellazioni non sono altro che raggruppamenti di stelle vicine tra loro solo per ragioni prospettiche ma che in realtà sono enormemente distanti è arrivata in tempi relativamente recenti. Il raggruppamento delle stelle in costellazioni serviva e serve tuttora allo scopo di riconoscere rapidamente le singole stelle e quindi orientarsi nel cielo stellato.</a:t>
            </a:r>
            <a:endParaRPr dirty="0"/>
          </a:p>
          <a:p>
            <a:pPr marL="0" lvl="0" indent="0" algn="l" rtl="0">
              <a:spcBef>
                <a:spcPts val="0"/>
              </a:spcBef>
              <a:spcAft>
                <a:spcPts val="0"/>
              </a:spcAft>
              <a:buNone/>
            </a:pPr>
            <a:r>
              <a:rPr lang="it" dirty="0"/>
              <a:t>3) Il modello della sfera celeste, sebbene non reale, si conserva ancor oggi perché serve a risolvere vari problemi riguardanti i sistemi di riferimento che permettono di stabilire la posizione delle stelle (vedi diapositive successive)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3ada7be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3ada7be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IT_Galileo_Nuovo_Mondo_Pre-Visita_libretto_14-18.pdf</a:t>
            </a:r>
            <a:r>
              <a:rPr lang="it">
                <a:solidFill>
                  <a:schemeClr val="dk1"/>
                </a:solidFill>
              </a:rPr>
              <a:t>,  pp. 4-6</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3ada7be1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3ada7be1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IT_Galileo_Nuovo_Mondo_Pre-Visita_libretto_14-18.pdf</a:t>
            </a:r>
            <a:r>
              <a:rPr lang="it">
                <a:solidFill>
                  <a:schemeClr val="dk1"/>
                </a:solidFill>
              </a:rPr>
              <a:t>, p. 4 </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3ada7be1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3ada7be1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IT_Galileo_Nuovo_Mondo_Pre-Visita_libretto_14-18.pdf</a:t>
            </a:r>
            <a:r>
              <a:rPr lang="it">
                <a:solidFill>
                  <a:schemeClr val="dk1"/>
                </a:solidFill>
              </a:rPr>
              <a:t>, p. 5 </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3ada7be1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3ada7be1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IT_Galileo_Nuovo_Mondo_Pre-Visita_libretto_14-18.pdf</a:t>
            </a:r>
            <a:r>
              <a:rPr lang="it">
                <a:solidFill>
                  <a:schemeClr val="dk1"/>
                </a:solidFill>
              </a:rPr>
              <a:t>, p. 6 </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202a5ea6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202a5ea6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SUGGERIMENTI</a:t>
            </a:r>
            <a:endParaRPr b="1"/>
          </a:p>
          <a:p>
            <a:pPr marL="0" lvl="0" indent="0" algn="l" rtl="0">
              <a:spcBef>
                <a:spcPts val="0"/>
              </a:spcBef>
              <a:spcAft>
                <a:spcPts val="0"/>
              </a:spcAft>
              <a:buNone/>
            </a:pPr>
            <a:r>
              <a:rPr lang="it">
                <a:solidFill>
                  <a:srgbClr val="3A3A3A"/>
                </a:solidFill>
              </a:rPr>
              <a:t>1) Osservando il cielo notturno da quello che sembra un punto fermo e osservando le stelle e i pianeti muoversi attraverso il cielo, possiamo capire perché gli antichi greci adottarono la visione geocentrica dell'universo. Credevano che la Terra fosse al centro, con i "cieli" che ruotavano attorno ad essa in una serie di sfere stratificate. Il modello geocentrico si conformava anche alle credenze religiose: questo spiega perché, anche quando fu chiaro che era il Sole a trovarsi al centro del Sistema Solare, questa teoria fu osteggiata e poi condannata dalla Chiesa.</a:t>
            </a:r>
            <a:endParaRPr>
              <a:solidFill>
                <a:srgbClr val="3A3A3A"/>
              </a:solidFill>
            </a:endParaRPr>
          </a:p>
          <a:p>
            <a:pPr marL="0" lvl="0" indent="0" algn="l" rtl="0">
              <a:spcBef>
                <a:spcPts val="0"/>
              </a:spcBef>
              <a:spcAft>
                <a:spcPts val="0"/>
              </a:spcAft>
              <a:buNone/>
            </a:pPr>
            <a:r>
              <a:rPr lang="it">
                <a:solidFill>
                  <a:srgbClr val="3A3A3A"/>
                </a:solidFill>
              </a:rPr>
              <a:t>2) Una buona approssimazione della circonferenza terrestre e della distanza della Luna, la catalogazione precisa di molte stelle, ecc. </a:t>
            </a:r>
            <a:endParaRPr>
              <a:solidFill>
                <a:srgbClr val="3A3A3A"/>
              </a:solidFill>
            </a:endParaRPr>
          </a:p>
          <a:p>
            <a:pPr marL="0" lvl="0" indent="0" algn="l" rtl="0">
              <a:spcBef>
                <a:spcPts val="0"/>
              </a:spcBef>
              <a:spcAft>
                <a:spcPts val="0"/>
              </a:spcAft>
              <a:buNone/>
            </a:pPr>
            <a:r>
              <a:rPr lang="it">
                <a:solidFill>
                  <a:srgbClr val="3A3A3A"/>
                </a:solidFill>
              </a:rPr>
              <a:t>Guarda il video sull'astronomia pretelescopica (diapositiva 12)</a:t>
            </a:r>
            <a:endParaRPr>
              <a:solidFill>
                <a:srgbClr val="3A3A3A"/>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9" name="Google Shape;9;p1"/>
          <p:cNvPicPr preferRelativeResize="0"/>
          <p:nvPr/>
        </p:nvPicPr>
        <p:blipFill>
          <a:blip r:embed="rId14">
            <a:alphaModFix/>
          </a:blip>
          <a:stretch>
            <a:fillRect/>
          </a:stretch>
        </p:blipFill>
        <p:spPr>
          <a:xfrm>
            <a:off x="154279" y="94075"/>
            <a:ext cx="813901" cy="1845924"/>
          </a:xfrm>
          <a:prstGeom prst="rect">
            <a:avLst/>
          </a:prstGeom>
          <a:noFill/>
          <a:ln>
            <a:noFill/>
          </a:ln>
        </p:spPr>
      </p:pic>
      <p:pic>
        <p:nvPicPr>
          <p:cNvPr id="10" name="Google Shape;10;p1"/>
          <p:cNvPicPr preferRelativeResize="0"/>
          <p:nvPr/>
        </p:nvPicPr>
        <p:blipFill>
          <a:blip r:embed="rId15">
            <a:alphaModFix/>
          </a:blip>
          <a:stretch>
            <a:fillRect/>
          </a:stretch>
        </p:blipFill>
        <p:spPr>
          <a:xfrm>
            <a:off x="154275" y="3920925"/>
            <a:ext cx="875550" cy="1097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video.museogalileo.it/hd/i500004.mp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s://video.museogalileo.it/hd/i500003.mp4"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useogalileo.it/it/museo/esplora/incontra-galileo/30-vita.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265000" y="1198050"/>
            <a:ext cx="7567200" cy="12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it" sz="3480">
                <a:latin typeface="Calibri"/>
                <a:ea typeface="Calibri"/>
                <a:cs typeface="Calibri"/>
                <a:sym typeface="Calibri"/>
              </a:rPr>
              <a:t>Il nuovo mondo di Galileo</a:t>
            </a:r>
            <a:endParaRPr sz="3480">
              <a:latin typeface="Calibri"/>
              <a:ea typeface="Calibri"/>
              <a:cs typeface="Calibri"/>
              <a:sym typeface="Calibri"/>
            </a:endParaRPr>
          </a:p>
        </p:txBody>
      </p:sp>
      <p:sp>
        <p:nvSpPr>
          <p:cNvPr id="57" name="Google Shape;57;p13"/>
          <p:cNvSpPr txBox="1">
            <a:spLocks noGrp="1"/>
          </p:cNvSpPr>
          <p:nvPr>
            <p:ph type="subTitle" idx="1"/>
          </p:nvPr>
        </p:nvSpPr>
        <p:spPr>
          <a:xfrm>
            <a:off x="1265000" y="2631250"/>
            <a:ext cx="75672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2600" dirty="0">
                <a:latin typeface="Calibri"/>
                <a:ea typeface="Calibri"/>
                <a:cs typeface="Calibri"/>
                <a:sym typeface="Calibri"/>
              </a:rPr>
              <a:t>Pre-visita </a:t>
            </a:r>
            <a:endParaRPr sz="2600" dirty="0">
              <a:latin typeface="Calibri"/>
              <a:ea typeface="Calibri"/>
              <a:cs typeface="Calibri"/>
              <a:sym typeface="Calibri"/>
            </a:endParaRPr>
          </a:p>
          <a:p>
            <a:pPr marL="0" lvl="0" indent="0" algn="ctr" rtl="0">
              <a:spcBef>
                <a:spcPts val="0"/>
              </a:spcBef>
              <a:spcAft>
                <a:spcPts val="0"/>
              </a:spcAft>
              <a:buNone/>
            </a:pPr>
            <a:r>
              <a:rPr lang="it" sz="1232" dirty="0">
                <a:latin typeface="Calibri"/>
                <a:ea typeface="Calibri"/>
                <a:cs typeface="Calibri"/>
                <a:sym typeface="Calibri"/>
              </a:rPr>
              <a:t>(Scuole secondarie di secondo grado, 14-18 anni)</a:t>
            </a:r>
            <a:endParaRPr sz="1232"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Il cielo nel mondo antico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39" name="Google Shape;139;p22"/>
          <p:cNvSpPr txBox="1"/>
          <p:nvPr/>
        </p:nvSpPr>
        <p:spPr>
          <a:xfrm>
            <a:off x="1476625" y="1122000"/>
            <a:ext cx="3987900" cy="2955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A Pitagora e alla sua cerchia (V secolo a.C.) viene riconosciuto il primato nell’aver concepito la sfericità del cosmo.</a:t>
            </a:r>
            <a:endParaRPr sz="1800">
              <a:solidFill>
                <a:schemeClr val="dk1"/>
              </a:solidFill>
              <a:latin typeface="Calibri"/>
              <a:ea typeface="Calibri"/>
              <a:cs typeface="Calibri"/>
              <a:sym typeface="Calibri"/>
            </a:endParaRPr>
          </a:p>
          <a:p>
            <a:pPr marL="45720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Aristotele (IV secolo a.C.) riteneva che la Terra fosse al centro dell'universo e composta dai quattro elementi: terra, acqua, aria e fuoco.</a:t>
            </a:r>
            <a:endParaRPr sz="1800">
              <a:solidFill>
                <a:schemeClr val="dk1"/>
              </a:solidFill>
              <a:latin typeface="Calibri"/>
              <a:ea typeface="Calibri"/>
              <a:cs typeface="Calibri"/>
              <a:sym typeface="Calibri"/>
            </a:endParaRPr>
          </a:p>
        </p:txBody>
      </p:sp>
      <p:pic>
        <p:nvPicPr>
          <p:cNvPr id="140" name="Google Shape;140;p22"/>
          <p:cNvPicPr preferRelativeResize="0"/>
          <p:nvPr/>
        </p:nvPicPr>
        <p:blipFill>
          <a:blip r:embed="rId3">
            <a:alphaModFix/>
          </a:blip>
          <a:stretch>
            <a:fillRect/>
          </a:stretch>
        </p:blipFill>
        <p:spPr>
          <a:xfrm>
            <a:off x="5616925" y="865325"/>
            <a:ext cx="3215450" cy="3492791"/>
          </a:xfrm>
          <a:prstGeom prst="rect">
            <a:avLst/>
          </a:prstGeom>
          <a:noFill/>
          <a:ln>
            <a:noFill/>
          </a:ln>
        </p:spPr>
      </p:pic>
      <p:sp>
        <p:nvSpPr>
          <p:cNvPr id="141" name="Google Shape;141;p22"/>
          <p:cNvSpPr txBox="1"/>
          <p:nvPr/>
        </p:nvSpPr>
        <p:spPr>
          <a:xfrm>
            <a:off x="5616925" y="4319725"/>
            <a:ext cx="3297000" cy="4074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Le sfere celesti nella visione geocentrica dell'universo.</a:t>
            </a:r>
            <a:endParaRPr sz="700">
              <a:highlight>
                <a:srgbClr val="FFFFFF"/>
              </a:highlight>
              <a:latin typeface="Calibri"/>
              <a:ea typeface="Calibri"/>
              <a:cs typeface="Calibri"/>
              <a:sym typeface="Calibri"/>
            </a:endParaRPr>
          </a:p>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CC BY-SA 4.0  Alvaro Marques Hijazo</a:t>
            </a:r>
            <a:endParaRPr sz="7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it" b="1">
                <a:latin typeface="Calibri"/>
                <a:ea typeface="Calibri"/>
                <a:cs typeface="Calibri"/>
                <a:sym typeface="Calibri"/>
              </a:rPr>
              <a:t>Il cielo nel mondo antico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47" name="Google Shape;147;p23"/>
          <p:cNvSpPr txBox="1"/>
          <p:nvPr/>
        </p:nvSpPr>
        <p:spPr>
          <a:xfrm>
            <a:off x="1476625" y="1035175"/>
            <a:ext cx="3857700" cy="4063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Nel III secolo a.C. la ricerca astronomica si sposta in Egitto, in particolare ad Alessandria. I rapporti tra i pianeti e la Terra divennero l’oggetto principale della ricerca astronomica. </a:t>
            </a:r>
            <a:endParaRPr sz="1800">
              <a:solidFill>
                <a:schemeClr val="dk1"/>
              </a:solidFill>
              <a:latin typeface="Calibri"/>
              <a:ea typeface="Calibri"/>
              <a:cs typeface="Calibri"/>
              <a:sym typeface="Calibri"/>
            </a:endParaRPr>
          </a:p>
          <a:p>
            <a:pPr marL="45720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Claudio Tolomeo ha legato il proprio nome a un’immagine del cosmo, con la Terra immobile in posizione centrale e il Sole in orbita intorno ad essa, destinata a dominare sino alla fine del XVI secolo.</a:t>
            </a:r>
            <a:endParaRPr sz="1800">
              <a:solidFill>
                <a:schemeClr val="dk1"/>
              </a:solidFill>
              <a:latin typeface="Calibri"/>
              <a:ea typeface="Calibri"/>
              <a:cs typeface="Calibri"/>
              <a:sym typeface="Calibri"/>
            </a:endParaRPr>
          </a:p>
        </p:txBody>
      </p:sp>
      <p:pic>
        <p:nvPicPr>
          <p:cNvPr id="148" name="Google Shape;148;p23"/>
          <p:cNvPicPr preferRelativeResize="0"/>
          <p:nvPr/>
        </p:nvPicPr>
        <p:blipFill>
          <a:blip r:embed="rId3">
            <a:alphaModFix/>
          </a:blip>
          <a:stretch>
            <a:fillRect/>
          </a:stretch>
        </p:blipFill>
        <p:spPr>
          <a:xfrm>
            <a:off x="5334325" y="1196175"/>
            <a:ext cx="3605225" cy="3280425"/>
          </a:xfrm>
          <a:prstGeom prst="rect">
            <a:avLst/>
          </a:prstGeom>
          <a:noFill/>
          <a:ln>
            <a:noFill/>
          </a:ln>
        </p:spPr>
      </p:pic>
      <p:sp>
        <p:nvSpPr>
          <p:cNvPr id="149" name="Google Shape;149;p23"/>
          <p:cNvSpPr txBox="1"/>
          <p:nvPr/>
        </p:nvSpPr>
        <p:spPr>
          <a:xfrm>
            <a:off x="5334388" y="4427200"/>
            <a:ext cx="36051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Clr>
                <a:srgbClr val="000000"/>
              </a:buClr>
              <a:buSzPts val="1100"/>
              <a:buFont typeface="Arial"/>
              <a:buNone/>
            </a:pPr>
            <a:r>
              <a:rPr lang="it" sz="700">
                <a:latin typeface="Calibri"/>
                <a:ea typeface="Calibri"/>
                <a:cs typeface="Calibri"/>
                <a:sym typeface="Calibri"/>
              </a:rPr>
              <a:t>Sistema tolemaico. Museo Galileo, Firenze</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p:nvPr/>
        </p:nvSpPr>
        <p:spPr>
          <a:xfrm>
            <a:off x="1486875" y="445025"/>
            <a:ext cx="76245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500" b="1">
                <a:solidFill>
                  <a:srgbClr val="000000"/>
                </a:solidFill>
                <a:latin typeface="Calibri"/>
                <a:ea typeface="Calibri"/>
                <a:cs typeface="Calibri"/>
                <a:sym typeface="Calibri"/>
              </a:rPr>
              <a:t>Astronomia pretelescopica</a:t>
            </a: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b="1">
              <a:solidFill>
                <a:srgbClr val="000000"/>
              </a:solidFill>
              <a:latin typeface="Calibri"/>
              <a:ea typeface="Calibri"/>
              <a:cs typeface="Calibri"/>
              <a:sym typeface="Calibri"/>
            </a:endParaRPr>
          </a:p>
        </p:txBody>
      </p:sp>
      <p:sp>
        <p:nvSpPr>
          <p:cNvPr id="155" name="Google Shape;155;p24"/>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Guarda il video</a:t>
            </a:r>
            <a:endParaRPr sz="1600" b="1">
              <a:latin typeface="Calibri"/>
              <a:ea typeface="Calibri"/>
              <a:cs typeface="Calibri"/>
              <a:sym typeface="Calibri"/>
            </a:endParaRPr>
          </a:p>
        </p:txBody>
      </p:sp>
      <p:pic>
        <p:nvPicPr>
          <p:cNvPr id="156" name="Google Shape;156;p24">
            <a:hlinkClick r:id="rId3"/>
          </p:cNvPr>
          <p:cNvPicPr preferRelativeResize="0"/>
          <p:nvPr/>
        </p:nvPicPr>
        <p:blipFill>
          <a:blip r:embed="rId4">
            <a:alphaModFix/>
          </a:blip>
          <a:stretch>
            <a:fillRect/>
          </a:stretch>
        </p:blipFill>
        <p:spPr>
          <a:xfrm>
            <a:off x="1565875" y="2104775"/>
            <a:ext cx="4915979" cy="2733925"/>
          </a:xfrm>
          <a:prstGeom prst="rect">
            <a:avLst/>
          </a:prstGeom>
          <a:noFill/>
          <a:ln>
            <a:noFill/>
          </a:ln>
        </p:spPr>
      </p:pic>
      <p:sp>
        <p:nvSpPr>
          <p:cNvPr id="157" name="Google Shape;157;p24"/>
          <p:cNvSpPr txBox="1"/>
          <p:nvPr/>
        </p:nvSpPr>
        <p:spPr>
          <a:xfrm>
            <a:off x="1486075" y="908875"/>
            <a:ext cx="708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Alcuni degli straordinari risultati conseguiti durante l’antichità attraverso l'osservazione del cielo ad occhio nudo.</a:t>
            </a:r>
            <a:endParaRPr sz="18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it" sz="2800" b="1">
                <a:solidFill>
                  <a:srgbClr val="000000"/>
                </a:solidFill>
                <a:latin typeface="Calibri"/>
                <a:ea typeface="Calibri"/>
                <a:cs typeface="Calibri"/>
                <a:sym typeface="Calibri"/>
              </a:rPr>
              <a:t>Astronomia araba</a:t>
            </a:r>
            <a:endParaRPr sz="2800" b="1">
              <a:solidFill>
                <a:srgbClr val="000000"/>
              </a:solidFill>
              <a:latin typeface="Calibri"/>
              <a:ea typeface="Calibri"/>
              <a:cs typeface="Calibri"/>
              <a:sym typeface="Calibri"/>
            </a:endParaRPr>
          </a:p>
        </p:txBody>
      </p:sp>
      <p:sp>
        <p:nvSpPr>
          <p:cNvPr id="163" name="Google Shape;163;p25"/>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Guarda il video</a:t>
            </a:r>
            <a:endParaRPr sz="1600" b="1">
              <a:latin typeface="Calibri"/>
              <a:ea typeface="Calibri"/>
              <a:cs typeface="Calibri"/>
              <a:sym typeface="Calibri"/>
            </a:endParaRPr>
          </a:p>
        </p:txBody>
      </p:sp>
      <p:pic>
        <p:nvPicPr>
          <p:cNvPr id="164" name="Google Shape;164;p25">
            <a:hlinkClick r:id="rId3"/>
          </p:cNvPr>
          <p:cNvPicPr preferRelativeResize="0"/>
          <p:nvPr/>
        </p:nvPicPr>
        <p:blipFill>
          <a:blip r:embed="rId4">
            <a:alphaModFix/>
          </a:blip>
          <a:stretch>
            <a:fillRect/>
          </a:stretch>
        </p:blipFill>
        <p:spPr>
          <a:xfrm>
            <a:off x="1590875" y="2067025"/>
            <a:ext cx="4915126" cy="2764425"/>
          </a:xfrm>
          <a:prstGeom prst="rect">
            <a:avLst/>
          </a:prstGeom>
          <a:noFill/>
          <a:ln>
            <a:noFill/>
          </a:ln>
        </p:spPr>
      </p:pic>
      <p:sp>
        <p:nvSpPr>
          <p:cNvPr id="165" name="Google Shape;165;p25"/>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Nel mondo arabo, lo studio dell'astronomia era estremamente importante perché serviva per le pratiche religiose.</a:t>
            </a:r>
            <a:endParaRPr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p:nvPr/>
        </p:nvSpPr>
        <p:spPr>
          <a:xfrm>
            <a:off x="1451100" y="2499925"/>
            <a:ext cx="3241800" cy="696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1458300" y="1428675"/>
            <a:ext cx="3241800" cy="804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txBox="1"/>
          <p:nvPr/>
        </p:nvSpPr>
        <p:spPr>
          <a:xfrm>
            <a:off x="1410675" y="445025"/>
            <a:ext cx="74217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sz="2800" b="1">
                <a:latin typeface="Calibri"/>
                <a:ea typeface="Calibri"/>
                <a:cs typeface="Calibri"/>
                <a:sym typeface="Calibri"/>
              </a:rPr>
              <a:t>Un nuovo mondo</a:t>
            </a:r>
            <a:endParaRPr sz="2800" b="1">
              <a:solidFill>
                <a:srgbClr val="000000"/>
              </a:solidFill>
              <a:latin typeface="Calibri"/>
              <a:ea typeface="Calibri"/>
              <a:cs typeface="Calibri"/>
              <a:sym typeface="Calibri"/>
            </a:endParaRPr>
          </a:p>
        </p:txBody>
      </p:sp>
      <p:sp>
        <p:nvSpPr>
          <p:cNvPr id="173" name="Google Shape;173;p26"/>
          <p:cNvSpPr txBox="1"/>
          <p:nvPr/>
        </p:nvSpPr>
        <p:spPr>
          <a:xfrm>
            <a:off x="1458300" y="1643225"/>
            <a:ext cx="3241800" cy="505500"/>
          </a:xfrm>
          <a:prstGeom prst="rect">
            <a:avLst/>
          </a:prstGeom>
          <a:noFill/>
          <a:ln>
            <a:noFill/>
          </a:ln>
        </p:spPr>
        <p:txBody>
          <a:bodyPr spcFirstLastPara="1" wrap="square" lIns="91425" tIns="91425" rIns="91425" bIns="91425" anchor="t" anchorCtr="0">
            <a:noAutofit/>
          </a:bodyPr>
          <a:lstStyle/>
          <a:p>
            <a:pPr marL="457200" lvl="0" indent="-355600" algn="l" rtl="0">
              <a:lnSpc>
                <a:spcPct val="60000"/>
              </a:lnSpc>
              <a:spcBef>
                <a:spcPts val="55"/>
              </a:spcBef>
              <a:spcAft>
                <a:spcPts val="0"/>
              </a:spcAft>
              <a:buClr>
                <a:srgbClr val="000000"/>
              </a:buClr>
              <a:buSzPts val="2000"/>
              <a:buFont typeface="Calibri"/>
              <a:buChar char="●"/>
            </a:pPr>
            <a:r>
              <a:rPr lang="it" sz="2000">
                <a:solidFill>
                  <a:srgbClr val="000000"/>
                </a:solidFill>
                <a:latin typeface="Calibri"/>
                <a:ea typeface="Calibri"/>
                <a:cs typeface="Calibri"/>
                <a:sym typeface="Calibri"/>
              </a:rPr>
              <a:t>Conosci quest’uomo?</a:t>
            </a:r>
            <a:endParaRPr sz="2000">
              <a:solidFill>
                <a:srgbClr val="000000"/>
              </a:solidFill>
              <a:latin typeface="Calibri"/>
              <a:ea typeface="Calibri"/>
              <a:cs typeface="Calibri"/>
              <a:sym typeface="Calibri"/>
            </a:endParaRPr>
          </a:p>
          <a:p>
            <a:pPr marL="0" lvl="0" indent="0" algn="l" rtl="0">
              <a:lnSpc>
                <a:spcPct val="60000"/>
              </a:lnSpc>
              <a:spcBef>
                <a:spcPts val="55"/>
              </a:spcBef>
              <a:spcAft>
                <a:spcPts val="0"/>
              </a:spcAft>
              <a:buNone/>
            </a:pPr>
            <a:endParaRPr sz="2000">
              <a:solidFill>
                <a:srgbClr val="595959"/>
              </a:solidFill>
              <a:latin typeface="Calibri"/>
              <a:ea typeface="Calibri"/>
              <a:cs typeface="Calibri"/>
              <a:sym typeface="Calibri"/>
            </a:endParaRPr>
          </a:p>
        </p:txBody>
      </p:sp>
      <p:pic>
        <p:nvPicPr>
          <p:cNvPr id="174" name="Google Shape;174;p26"/>
          <p:cNvPicPr preferRelativeResize="0"/>
          <p:nvPr/>
        </p:nvPicPr>
        <p:blipFill>
          <a:blip r:embed="rId3">
            <a:alphaModFix/>
          </a:blip>
          <a:stretch>
            <a:fillRect/>
          </a:stretch>
        </p:blipFill>
        <p:spPr>
          <a:xfrm>
            <a:off x="5245675" y="868000"/>
            <a:ext cx="3241801" cy="3888474"/>
          </a:xfrm>
          <a:prstGeom prst="rect">
            <a:avLst/>
          </a:prstGeom>
          <a:noFill/>
          <a:ln>
            <a:noFill/>
          </a:ln>
        </p:spPr>
      </p:pic>
      <p:sp>
        <p:nvSpPr>
          <p:cNvPr id="175" name="Google Shape;175;p26"/>
          <p:cNvSpPr txBox="1"/>
          <p:nvPr/>
        </p:nvSpPr>
        <p:spPr>
          <a:xfrm>
            <a:off x="1458300" y="2641398"/>
            <a:ext cx="3241800" cy="646500"/>
          </a:xfrm>
          <a:prstGeom prst="rect">
            <a:avLst/>
          </a:prstGeom>
          <a:noFill/>
          <a:ln>
            <a:noFill/>
          </a:ln>
        </p:spPr>
        <p:txBody>
          <a:bodyPr spcFirstLastPara="1" wrap="square" lIns="91425" tIns="91425" rIns="91425" bIns="91425" anchor="t" anchorCtr="0">
            <a:spAutoFit/>
          </a:bodyPr>
          <a:lstStyle/>
          <a:p>
            <a:pPr marL="457200" lvl="0" indent="-355600" algn="l" rtl="0">
              <a:lnSpc>
                <a:spcPct val="80000"/>
              </a:lnSpc>
              <a:spcBef>
                <a:spcPts val="55"/>
              </a:spcBef>
              <a:spcAft>
                <a:spcPts val="0"/>
              </a:spcAft>
              <a:buClr>
                <a:srgbClr val="000000"/>
              </a:buClr>
              <a:buSzPts val="2000"/>
              <a:buFont typeface="Calibri"/>
              <a:buChar char="●"/>
            </a:pPr>
            <a:r>
              <a:rPr lang="it" sz="2000">
                <a:solidFill>
                  <a:srgbClr val="000000"/>
                </a:solidFill>
                <a:latin typeface="Calibri"/>
                <a:ea typeface="Calibri"/>
                <a:cs typeface="Calibri"/>
                <a:sym typeface="Calibri"/>
              </a:rPr>
              <a:t>Cosa sai della sua vita?</a:t>
            </a:r>
            <a:endParaRPr sz="20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p:nvPr/>
        </p:nvSpPr>
        <p:spPr>
          <a:xfrm>
            <a:off x="1410675" y="445025"/>
            <a:ext cx="7421700" cy="5727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030" b="1">
                <a:solidFill>
                  <a:srgbClr val="000000"/>
                </a:solidFill>
                <a:latin typeface="Calibri"/>
                <a:ea typeface="Calibri"/>
                <a:cs typeface="Calibri"/>
                <a:sym typeface="Calibri"/>
              </a:rPr>
              <a:t>Galileo Galileo</a:t>
            </a:r>
            <a:endParaRPr sz="1003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81" name="Google Shape;181;p27"/>
          <p:cNvSpPr txBox="1"/>
          <p:nvPr/>
        </p:nvSpPr>
        <p:spPr>
          <a:xfrm>
            <a:off x="1410675" y="1044075"/>
            <a:ext cx="7304100" cy="39339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it" sz="1800">
                <a:solidFill>
                  <a:schemeClr val="dk1"/>
                </a:solidFill>
                <a:latin typeface="Calibri"/>
                <a:ea typeface="Calibri"/>
                <a:cs typeface="Calibri"/>
                <a:sym typeface="Calibri"/>
              </a:rPr>
              <a:t>Nato a Pisa il 15 febbraio 1564, Galileo è considerato l’iniziatore della scienza moderna per una serie di motivi:</a:t>
            </a:r>
            <a:endParaRPr sz="1800">
              <a:solidFill>
                <a:schemeClr val="dk1"/>
              </a:solidFill>
              <a:latin typeface="Calibri"/>
              <a:ea typeface="Calibri"/>
              <a:cs typeface="Calibri"/>
              <a:sym typeface="Calibri"/>
            </a:endParaRPr>
          </a:p>
          <a:p>
            <a:pPr marL="457200" lvl="0" indent="-342900" algn="l" rtl="0">
              <a:lnSpc>
                <a:spcPct val="107916"/>
              </a:lnSpc>
              <a:spcBef>
                <a:spcPts val="80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per l’importanza delle sue scoperte astronomiche</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per le intuizioni sul moto dei corpi</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perché ha sottolineato la necessità di dimostrare sperimentalmente l’osservazione diretta dei fenomeni</a:t>
            </a:r>
            <a:endParaRPr sz="1800">
              <a:solidFill>
                <a:schemeClr val="dk1"/>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it" sz="1800">
                <a:solidFill>
                  <a:schemeClr val="dk1"/>
                </a:solidFill>
                <a:latin typeface="Calibri"/>
                <a:ea typeface="Calibri"/>
                <a:cs typeface="Calibri"/>
                <a:sym typeface="Calibri"/>
              </a:rPr>
              <a:t>La sua vita ha ispirato anche artisti dello spettacolo, scrittori e registi, affascinati dalla sua figura, spesso considerata un simbolo del contrasto tra scienza e fede e tra libertà di pensiero e autorità politica e religiosa.</a:t>
            </a:r>
            <a:endParaRPr sz="1800">
              <a:solidFill>
                <a:schemeClr val="dk1"/>
              </a:solidFill>
              <a:latin typeface="Calibri"/>
              <a:ea typeface="Calibri"/>
              <a:cs typeface="Calibri"/>
              <a:sym typeface="Calibri"/>
            </a:endParaRPr>
          </a:p>
          <a:p>
            <a:pPr marL="0" lvl="0" indent="0" algn="l" rtl="0">
              <a:spcBef>
                <a:spcPts val="80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Biografia di Galileo Galilei</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87" name="Google Shape;187;p28"/>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188" name="Google Shape;188;p28"/>
          <p:cNvSpPr txBox="1"/>
          <p:nvPr/>
        </p:nvSpPr>
        <p:spPr>
          <a:xfrm>
            <a:off x="1486075" y="908875"/>
            <a:ext cx="713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Breve panoramica della vita di Galileo</a:t>
            </a:r>
            <a:endParaRPr sz="1800">
              <a:latin typeface="Calibri"/>
              <a:ea typeface="Calibri"/>
              <a:cs typeface="Calibri"/>
              <a:sym typeface="Calibri"/>
            </a:endParaRPr>
          </a:p>
        </p:txBody>
      </p:sp>
      <p:pic>
        <p:nvPicPr>
          <p:cNvPr id="189" name="Google Shape;189;p28">
            <a:hlinkClick r:id="rId3"/>
          </p:cNvPr>
          <p:cNvPicPr preferRelativeResize="0"/>
          <p:nvPr/>
        </p:nvPicPr>
        <p:blipFill>
          <a:blip r:embed="rId4">
            <a:alphaModFix/>
          </a:blip>
          <a:stretch>
            <a:fillRect/>
          </a:stretch>
        </p:blipFill>
        <p:spPr>
          <a:xfrm>
            <a:off x="1544213" y="2116125"/>
            <a:ext cx="6156921" cy="281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574873" y="1316175"/>
            <a:ext cx="3832500" cy="7308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1574625" y="2371300"/>
            <a:ext cx="3832500" cy="9825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Osservando il cielo</a:t>
            </a:r>
            <a:endParaRPr b="1">
              <a:latin typeface="Calibri"/>
              <a:ea typeface="Calibri"/>
              <a:cs typeface="Calibri"/>
              <a:sym typeface="Calibri"/>
            </a:endParaRPr>
          </a:p>
        </p:txBody>
      </p:sp>
      <p:sp>
        <p:nvSpPr>
          <p:cNvPr id="65" name="Google Shape;65;p14"/>
          <p:cNvSpPr txBox="1">
            <a:spLocks noGrp="1"/>
          </p:cNvSpPr>
          <p:nvPr>
            <p:ph type="body" idx="1"/>
          </p:nvPr>
        </p:nvSpPr>
        <p:spPr>
          <a:xfrm>
            <a:off x="1600650" y="1316175"/>
            <a:ext cx="3832800" cy="9042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Hai mai fatto osservazioni astronomiche?</a:t>
            </a:r>
            <a:endParaRPr sz="2000">
              <a:solidFill>
                <a:schemeClr val="dk1"/>
              </a:solidFill>
              <a:latin typeface="Calibri"/>
              <a:ea typeface="Calibri"/>
              <a:cs typeface="Calibri"/>
              <a:sym typeface="Calibri"/>
            </a:endParaRPr>
          </a:p>
        </p:txBody>
      </p:sp>
      <p:sp>
        <p:nvSpPr>
          <p:cNvPr id="66" name="Google Shape;66;p14"/>
          <p:cNvSpPr txBox="1">
            <a:spLocks noGrp="1"/>
          </p:cNvSpPr>
          <p:nvPr>
            <p:ph type="body" idx="1"/>
          </p:nvPr>
        </p:nvSpPr>
        <p:spPr>
          <a:xfrm>
            <a:off x="1600650" y="2522687"/>
            <a:ext cx="3832800" cy="8052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Che aspetto ha il cielo di notte?</a:t>
            </a:r>
            <a:endParaRPr sz="2000">
              <a:solidFill>
                <a:schemeClr val="dk1"/>
              </a:solidFill>
              <a:latin typeface="Calibri"/>
              <a:ea typeface="Calibri"/>
              <a:cs typeface="Calibri"/>
              <a:sym typeface="Calibri"/>
            </a:endParaRPr>
          </a:p>
        </p:txBody>
      </p:sp>
      <p:pic>
        <p:nvPicPr>
          <p:cNvPr id="67" name="Google Shape;67;p14"/>
          <p:cNvPicPr preferRelativeResize="0"/>
          <p:nvPr/>
        </p:nvPicPr>
        <p:blipFill>
          <a:blip r:embed="rId3">
            <a:alphaModFix/>
          </a:blip>
          <a:stretch>
            <a:fillRect/>
          </a:stretch>
        </p:blipFill>
        <p:spPr>
          <a:xfrm>
            <a:off x="5669700" y="1225233"/>
            <a:ext cx="3321902" cy="2183242"/>
          </a:xfrm>
          <a:prstGeom prst="rect">
            <a:avLst/>
          </a:prstGeom>
          <a:noFill/>
          <a:ln>
            <a:noFill/>
          </a:ln>
        </p:spPr>
      </p:pic>
      <p:sp>
        <p:nvSpPr>
          <p:cNvPr id="68" name="Google Shape;68;p14"/>
          <p:cNvSpPr txBox="1"/>
          <p:nvPr/>
        </p:nvSpPr>
        <p:spPr>
          <a:xfrm>
            <a:off x="5669700" y="3353800"/>
            <a:ext cx="33219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Startrail. Marco Berni</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La sfera celeste così come era vista nel mondo antico</a:t>
            </a:r>
            <a:endParaRPr b="1">
              <a:latin typeface="Calibri"/>
              <a:ea typeface="Calibri"/>
              <a:cs typeface="Calibri"/>
              <a:sym typeface="Calibri"/>
            </a:endParaRPr>
          </a:p>
        </p:txBody>
      </p:sp>
      <p:pic>
        <p:nvPicPr>
          <p:cNvPr id="74" name="Google Shape;74;p15"/>
          <p:cNvPicPr preferRelativeResize="0"/>
          <p:nvPr/>
        </p:nvPicPr>
        <p:blipFill>
          <a:blip r:embed="rId3">
            <a:alphaModFix/>
          </a:blip>
          <a:stretch>
            <a:fillRect/>
          </a:stretch>
        </p:blipFill>
        <p:spPr>
          <a:xfrm>
            <a:off x="5881825" y="1170350"/>
            <a:ext cx="2959201" cy="3480975"/>
          </a:xfrm>
          <a:prstGeom prst="rect">
            <a:avLst/>
          </a:prstGeom>
          <a:noFill/>
          <a:ln>
            <a:noFill/>
          </a:ln>
        </p:spPr>
      </p:pic>
      <p:sp>
        <p:nvSpPr>
          <p:cNvPr id="75" name="Google Shape;75;p15"/>
          <p:cNvSpPr txBox="1"/>
          <p:nvPr/>
        </p:nvSpPr>
        <p:spPr>
          <a:xfrm>
            <a:off x="1491725" y="1118850"/>
            <a:ext cx="42723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highlight>
                  <a:srgbClr val="FFFFFF"/>
                </a:highlight>
                <a:latin typeface="Calibri"/>
                <a:ea typeface="Calibri"/>
                <a:cs typeface="Calibri"/>
                <a:sym typeface="Calibri"/>
              </a:rPr>
              <a:t>Guardando il cielo in una notte serena i corpi celesti ci appaiono come punti luminosi su una grande volta sferica centrata sull'osservatore: la </a:t>
            </a:r>
            <a:r>
              <a:rPr lang="it" sz="1800" i="1">
                <a:solidFill>
                  <a:schemeClr val="dk1"/>
                </a:solidFill>
                <a:highlight>
                  <a:srgbClr val="FFFFFF"/>
                </a:highlight>
                <a:latin typeface="Calibri"/>
                <a:ea typeface="Calibri"/>
                <a:cs typeface="Calibri"/>
                <a:sym typeface="Calibri"/>
              </a:rPr>
              <a:t>sfera celeste</a:t>
            </a:r>
            <a:r>
              <a:rPr lang="it" sz="1800">
                <a:solidFill>
                  <a:schemeClr val="dk1"/>
                </a:solidFill>
                <a:highlight>
                  <a:srgbClr val="FFFFFF"/>
                </a:highlight>
                <a:latin typeface="Calibri"/>
                <a:ea typeface="Calibri"/>
                <a:cs typeface="Calibri"/>
                <a:sym typeface="Calibri"/>
              </a:rPr>
              <a:t>. </a:t>
            </a:r>
            <a:endParaRPr sz="18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8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800">
                <a:latin typeface="Calibri"/>
                <a:ea typeface="Calibri"/>
                <a:cs typeface="Calibri"/>
                <a:sym typeface="Calibri"/>
              </a:rPr>
              <a:t>Anticamente le stelle sulla volta celeste erano sempre rappresentate come sarebbero apparse ad un osservatore che si fosse trovato all’esterno della sfera.</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it" sz="1800">
                <a:latin typeface="Calibri"/>
                <a:ea typeface="Calibri"/>
                <a:cs typeface="Calibri"/>
                <a:sym typeface="Calibri"/>
              </a:rPr>
              <a:t>Le stelle più luminose furono raggruppate insieme per formare figure, le costellazioni.</a:t>
            </a:r>
            <a:endParaRPr sz="1800">
              <a:latin typeface="Calibri"/>
              <a:ea typeface="Calibri"/>
              <a:cs typeface="Calibri"/>
              <a:sym typeface="Calibri"/>
            </a:endParaRPr>
          </a:p>
        </p:txBody>
      </p:sp>
      <p:sp>
        <p:nvSpPr>
          <p:cNvPr id="76" name="Google Shape;76;p15"/>
          <p:cNvSpPr txBox="1"/>
          <p:nvPr/>
        </p:nvSpPr>
        <p:spPr>
          <a:xfrm>
            <a:off x="5700475" y="4604225"/>
            <a:ext cx="33219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Raffaello Sanzio, </a:t>
            </a:r>
            <a:r>
              <a:rPr lang="it" sz="700" i="1">
                <a:highlight>
                  <a:srgbClr val="FFFFFF"/>
                </a:highlight>
                <a:latin typeface="Calibri"/>
                <a:ea typeface="Calibri"/>
                <a:cs typeface="Calibri"/>
                <a:sym typeface="Calibri"/>
              </a:rPr>
              <a:t>Primo Mobile</a:t>
            </a:r>
            <a:r>
              <a:rPr lang="it" sz="700">
                <a:highlight>
                  <a:srgbClr val="FFFFFF"/>
                </a:highlight>
                <a:latin typeface="Calibri"/>
                <a:ea typeface="Calibri"/>
                <a:cs typeface="Calibri"/>
                <a:sym typeface="Calibri"/>
              </a:rPr>
              <a:t>, volta della Stanza della Segnatura, Musei Vaticani</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1606025" y="1263025"/>
            <a:ext cx="3832500" cy="11082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La sfera celeste e le costellazioni</a:t>
            </a:r>
            <a:endParaRPr b="1">
              <a:latin typeface="Calibri"/>
              <a:ea typeface="Calibri"/>
              <a:cs typeface="Calibri"/>
              <a:sym typeface="Calibri"/>
            </a:endParaRPr>
          </a:p>
        </p:txBody>
      </p:sp>
      <p:sp>
        <p:nvSpPr>
          <p:cNvPr id="83" name="Google Shape;83;p16"/>
          <p:cNvSpPr txBox="1">
            <a:spLocks noGrp="1"/>
          </p:cNvSpPr>
          <p:nvPr>
            <p:ph type="body" idx="1"/>
          </p:nvPr>
        </p:nvSpPr>
        <p:spPr>
          <a:xfrm>
            <a:off x="1555850" y="1262001"/>
            <a:ext cx="3832800" cy="958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dirty="0">
                <a:solidFill>
                  <a:schemeClr val="dk1"/>
                </a:solidFill>
                <a:latin typeface="Calibri"/>
                <a:ea typeface="Calibri"/>
                <a:cs typeface="Calibri"/>
                <a:sym typeface="Calibri"/>
              </a:rPr>
              <a:t>Perché pensi che gli antichi immaginassero il cielo come una sfera?</a:t>
            </a:r>
            <a:endParaRPr sz="2000" dirty="0">
              <a:solidFill>
                <a:schemeClr val="dk1"/>
              </a:solidFill>
              <a:latin typeface="Calibri"/>
              <a:ea typeface="Calibri"/>
              <a:cs typeface="Calibri"/>
              <a:sym typeface="Calibri"/>
            </a:endParaRPr>
          </a:p>
        </p:txBody>
      </p:sp>
      <p:sp>
        <p:nvSpPr>
          <p:cNvPr id="84" name="Google Shape;84;p16"/>
          <p:cNvSpPr/>
          <p:nvPr/>
        </p:nvSpPr>
        <p:spPr>
          <a:xfrm>
            <a:off x="1608725" y="3838550"/>
            <a:ext cx="3832500" cy="9585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txBox="1">
            <a:spLocks noGrp="1"/>
          </p:cNvSpPr>
          <p:nvPr>
            <p:ph type="body" idx="1"/>
          </p:nvPr>
        </p:nvSpPr>
        <p:spPr>
          <a:xfrm>
            <a:off x="1603338" y="3761325"/>
            <a:ext cx="3761700" cy="7299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Quale può essere il vantaggio di una sfera rispetto ad altri modelli? </a:t>
            </a:r>
            <a:endParaRPr sz="2000">
              <a:solidFill>
                <a:schemeClr val="dk1"/>
              </a:solidFill>
              <a:latin typeface="Calibri"/>
              <a:ea typeface="Calibri"/>
              <a:cs typeface="Calibri"/>
              <a:sym typeface="Calibri"/>
            </a:endParaRPr>
          </a:p>
        </p:txBody>
      </p:sp>
      <p:sp>
        <p:nvSpPr>
          <p:cNvPr id="86" name="Google Shape;86;p16"/>
          <p:cNvSpPr/>
          <p:nvPr/>
        </p:nvSpPr>
        <p:spPr>
          <a:xfrm>
            <a:off x="1631138" y="2552375"/>
            <a:ext cx="3832500" cy="11082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1586313" y="2548175"/>
            <a:ext cx="3776100" cy="11082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Calibri"/>
              <a:buChar char="●"/>
            </a:pPr>
            <a:r>
              <a:rPr lang="it" sz="2000" dirty="0">
                <a:latin typeface="Calibri"/>
                <a:ea typeface="Calibri"/>
                <a:cs typeface="Calibri"/>
                <a:sym typeface="Calibri"/>
              </a:rPr>
              <a:t>Le costellazioni sono sempre state le stesse? Hanno validità scientifica? A cosa servono?</a:t>
            </a:r>
            <a:endParaRPr sz="2000" dirty="0">
              <a:latin typeface="Calibri"/>
              <a:ea typeface="Calibri"/>
              <a:cs typeface="Calibri"/>
              <a:sym typeface="Calibri"/>
            </a:endParaRPr>
          </a:p>
        </p:txBody>
      </p:sp>
      <p:pic>
        <p:nvPicPr>
          <p:cNvPr id="88" name="Google Shape;88;p16"/>
          <p:cNvPicPr preferRelativeResize="0"/>
          <p:nvPr/>
        </p:nvPicPr>
        <p:blipFill>
          <a:blip r:embed="rId3">
            <a:alphaModFix/>
          </a:blip>
          <a:stretch>
            <a:fillRect/>
          </a:stretch>
        </p:blipFill>
        <p:spPr>
          <a:xfrm>
            <a:off x="5593650" y="1263025"/>
            <a:ext cx="3304258" cy="3360927"/>
          </a:xfrm>
          <a:prstGeom prst="rect">
            <a:avLst/>
          </a:prstGeom>
          <a:noFill/>
          <a:ln>
            <a:noFill/>
          </a:ln>
        </p:spPr>
      </p:pic>
      <p:sp>
        <p:nvSpPr>
          <p:cNvPr id="89" name="Google Shape;89;p16"/>
          <p:cNvSpPr txBox="1"/>
          <p:nvPr/>
        </p:nvSpPr>
        <p:spPr>
          <a:xfrm>
            <a:off x="5593775" y="4572000"/>
            <a:ext cx="33042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highlight>
                  <a:srgbClr val="FFFFFF"/>
                </a:highlight>
                <a:latin typeface="Calibri"/>
                <a:ea typeface="Calibri"/>
                <a:cs typeface="Calibri"/>
                <a:sym typeface="Calibri"/>
              </a:rPr>
              <a:t>Globo celeste</a:t>
            </a:r>
            <a:r>
              <a:rPr lang="it" sz="700">
                <a:solidFill>
                  <a:srgbClr val="000000"/>
                </a:solidFill>
                <a:highlight>
                  <a:srgbClr val="FFFFFF"/>
                </a:highlight>
                <a:latin typeface="Calibri"/>
                <a:ea typeface="Calibri"/>
                <a:cs typeface="Calibri"/>
                <a:sym typeface="Calibri"/>
              </a:rPr>
              <a:t> </a:t>
            </a:r>
            <a:r>
              <a:rPr lang="it" sz="700">
                <a:highlight>
                  <a:srgbClr val="FFFFFF"/>
                </a:highlight>
                <a:latin typeface="Calibri"/>
                <a:ea typeface="Calibri"/>
                <a:cs typeface="Calibri"/>
                <a:sym typeface="Calibri"/>
              </a:rPr>
              <a:t>di</a:t>
            </a:r>
            <a:r>
              <a:rPr lang="it" sz="700">
                <a:solidFill>
                  <a:srgbClr val="000000"/>
                </a:solidFill>
                <a:highlight>
                  <a:srgbClr val="FFFFFF"/>
                </a:highlight>
                <a:latin typeface="Calibri"/>
                <a:ea typeface="Calibri"/>
                <a:cs typeface="Calibri"/>
                <a:sym typeface="Calibri"/>
              </a:rPr>
              <a:t> Jansz Willem Blaeu. Museo Galileo, F</a:t>
            </a:r>
            <a:r>
              <a:rPr lang="it" sz="700">
                <a:highlight>
                  <a:srgbClr val="FFFFFF"/>
                </a:highlight>
                <a:latin typeface="Calibri"/>
                <a:ea typeface="Calibri"/>
                <a:cs typeface="Calibri"/>
                <a:sym typeface="Calibri"/>
              </a:rPr>
              <a:t>irenze</a:t>
            </a:r>
            <a:endParaRPr sz="7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Perché è importante conoscere la sfera celeste?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5" name="Google Shape;95;p17"/>
          <p:cNvSpPr txBox="1"/>
          <p:nvPr/>
        </p:nvSpPr>
        <p:spPr>
          <a:xfrm>
            <a:off x="1476625" y="1045800"/>
            <a:ext cx="7353300" cy="1015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1800"/>
              </a:spcAft>
              <a:buClr>
                <a:schemeClr val="dk1"/>
              </a:buClr>
              <a:buSzPts val="1100"/>
              <a:buFont typeface="Arial"/>
              <a:buNone/>
            </a:pPr>
            <a:r>
              <a:rPr lang="it" sz="1800">
                <a:solidFill>
                  <a:schemeClr val="dk1"/>
                </a:solidFill>
                <a:latin typeface="Calibri"/>
                <a:ea typeface="Calibri"/>
                <a:cs typeface="Calibri"/>
                <a:sym typeface="Calibri"/>
              </a:rPr>
              <a:t>La sfera celeste viene utilizzata in astronomia per determinare la distanza di un punto dalla Terra e le sue coordinate celesti che, proprio come quelle terrestri, sono latitudine, longitudine e altitudine.</a:t>
            </a:r>
            <a:endParaRPr sz="1800">
              <a:solidFill>
                <a:schemeClr val="dk1"/>
              </a:solidFill>
              <a:latin typeface="Calibri"/>
              <a:ea typeface="Calibri"/>
              <a:cs typeface="Calibri"/>
              <a:sym typeface="Calibri"/>
            </a:endParaRPr>
          </a:p>
        </p:txBody>
      </p:sp>
      <p:sp>
        <p:nvSpPr>
          <p:cNvPr id="96" name="Google Shape;96;p17"/>
          <p:cNvSpPr txBox="1"/>
          <p:nvPr/>
        </p:nvSpPr>
        <p:spPr>
          <a:xfrm>
            <a:off x="2790425" y="4714875"/>
            <a:ext cx="43053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Coordinate celesti. Museo Galileo, Firenze</a:t>
            </a:r>
            <a:endParaRPr sz="700">
              <a:latin typeface="Calibri"/>
              <a:ea typeface="Calibri"/>
              <a:cs typeface="Calibri"/>
              <a:sym typeface="Calibri"/>
            </a:endParaRPr>
          </a:p>
        </p:txBody>
      </p:sp>
      <p:pic>
        <p:nvPicPr>
          <p:cNvPr id="97" name="Google Shape;97;p17"/>
          <p:cNvPicPr preferRelativeResize="0"/>
          <p:nvPr/>
        </p:nvPicPr>
        <p:blipFill>
          <a:blip r:embed="rId3">
            <a:alphaModFix/>
          </a:blip>
          <a:stretch>
            <a:fillRect/>
          </a:stretch>
        </p:blipFill>
        <p:spPr>
          <a:xfrm>
            <a:off x="2777328" y="2149675"/>
            <a:ext cx="4304022" cy="2644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Coordinate altazimutali</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3" name="Google Shape;103;p18"/>
          <p:cNvSpPr txBox="1"/>
          <p:nvPr/>
        </p:nvSpPr>
        <p:spPr>
          <a:xfrm>
            <a:off x="1596600" y="2110050"/>
            <a:ext cx="2975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800"/>
              </a:spcAft>
              <a:buClr>
                <a:schemeClr val="dk1"/>
              </a:buClr>
              <a:buSzPts val="1100"/>
              <a:buFont typeface="Arial"/>
              <a:buNone/>
            </a:pPr>
            <a:r>
              <a:rPr lang="it" sz="1800">
                <a:solidFill>
                  <a:schemeClr val="dk1"/>
                </a:solidFill>
                <a:highlight>
                  <a:srgbClr val="FFFFFF"/>
                </a:highlight>
                <a:latin typeface="Calibri"/>
                <a:ea typeface="Calibri"/>
                <a:cs typeface="Calibri"/>
                <a:sym typeface="Calibri"/>
              </a:rPr>
              <a:t>Il principale cerchio massimo di riferimento usato nelle coordinate altazimutali è l'</a:t>
            </a:r>
            <a:r>
              <a:rPr lang="it" sz="1800" b="1">
                <a:solidFill>
                  <a:schemeClr val="dk1"/>
                </a:solidFill>
                <a:highlight>
                  <a:srgbClr val="FFFFFF"/>
                </a:highlight>
                <a:latin typeface="Calibri"/>
                <a:ea typeface="Calibri"/>
                <a:cs typeface="Calibri"/>
                <a:sym typeface="Calibri"/>
              </a:rPr>
              <a:t>orizzonte astronomico</a:t>
            </a:r>
            <a:r>
              <a:rPr lang="it" sz="1800" i="1">
                <a:solidFill>
                  <a:schemeClr val="dk1"/>
                </a:solidFill>
                <a:highlight>
                  <a:srgbClr val="FFFFFF"/>
                </a:highlight>
                <a:latin typeface="Calibri"/>
                <a:ea typeface="Calibri"/>
                <a:cs typeface="Calibri"/>
                <a:sym typeface="Calibri"/>
              </a:rPr>
              <a:t>.</a:t>
            </a:r>
            <a:endParaRPr sz="2300">
              <a:latin typeface="Calibri"/>
              <a:ea typeface="Calibri"/>
              <a:cs typeface="Calibri"/>
              <a:sym typeface="Calibri"/>
            </a:endParaRPr>
          </a:p>
        </p:txBody>
      </p:sp>
      <p:sp>
        <p:nvSpPr>
          <p:cNvPr id="104" name="Google Shape;104;p18"/>
          <p:cNvSpPr txBox="1"/>
          <p:nvPr/>
        </p:nvSpPr>
        <p:spPr>
          <a:xfrm>
            <a:off x="4914000" y="4661300"/>
            <a:ext cx="35766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Coordinate altazimutali. Museo Galileo, Flirenze</a:t>
            </a:r>
            <a:endParaRPr sz="700">
              <a:latin typeface="Calibri"/>
              <a:ea typeface="Calibri"/>
              <a:cs typeface="Calibri"/>
              <a:sym typeface="Calibri"/>
            </a:endParaRPr>
          </a:p>
        </p:txBody>
      </p:sp>
      <p:pic>
        <p:nvPicPr>
          <p:cNvPr id="105" name="Google Shape;105;p18"/>
          <p:cNvPicPr preferRelativeResize="0"/>
          <p:nvPr/>
        </p:nvPicPr>
        <p:blipFill>
          <a:blip r:embed="rId3">
            <a:alphaModFix/>
          </a:blip>
          <a:stretch>
            <a:fillRect/>
          </a:stretch>
        </p:blipFill>
        <p:spPr>
          <a:xfrm>
            <a:off x="4952150" y="1059700"/>
            <a:ext cx="3659225" cy="365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Coordinate equatoriali</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11" name="Google Shape;111;p19"/>
          <p:cNvSpPr txBox="1"/>
          <p:nvPr/>
        </p:nvSpPr>
        <p:spPr>
          <a:xfrm>
            <a:off x="1596600" y="2110050"/>
            <a:ext cx="2975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800"/>
              </a:spcAft>
              <a:buNone/>
            </a:pPr>
            <a:r>
              <a:rPr lang="it" sz="1800">
                <a:solidFill>
                  <a:schemeClr val="dk1"/>
                </a:solidFill>
                <a:highlight>
                  <a:srgbClr val="FFFFFF"/>
                </a:highlight>
                <a:latin typeface="Calibri"/>
                <a:ea typeface="Calibri"/>
                <a:cs typeface="Calibri"/>
                <a:sym typeface="Calibri"/>
              </a:rPr>
              <a:t>Il principale cerchio massimo di riferimento delle coordinate equatoriali è l'</a:t>
            </a:r>
            <a:r>
              <a:rPr lang="it" sz="1800" b="1">
                <a:solidFill>
                  <a:schemeClr val="dk1"/>
                </a:solidFill>
                <a:highlight>
                  <a:srgbClr val="FFFFFF"/>
                </a:highlight>
                <a:latin typeface="Calibri"/>
                <a:ea typeface="Calibri"/>
                <a:cs typeface="Calibri"/>
                <a:sym typeface="Calibri"/>
              </a:rPr>
              <a:t>equatore celeste</a:t>
            </a:r>
            <a:r>
              <a:rPr lang="it" sz="1800">
                <a:solidFill>
                  <a:schemeClr val="dk1"/>
                </a:solidFill>
                <a:highlight>
                  <a:srgbClr val="FFFFFF"/>
                </a:highlight>
                <a:latin typeface="Calibri"/>
                <a:ea typeface="Calibri"/>
                <a:cs typeface="Calibri"/>
                <a:sym typeface="Calibri"/>
              </a:rPr>
              <a:t>.</a:t>
            </a:r>
            <a:endParaRPr sz="2800">
              <a:latin typeface="Calibri"/>
              <a:ea typeface="Calibri"/>
              <a:cs typeface="Calibri"/>
              <a:sym typeface="Calibri"/>
            </a:endParaRPr>
          </a:p>
        </p:txBody>
      </p:sp>
      <p:sp>
        <p:nvSpPr>
          <p:cNvPr id="112" name="Google Shape;112;p19"/>
          <p:cNvSpPr txBox="1"/>
          <p:nvPr/>
        </p:nvSpPr>
        <p:spPr>
          <a:xfrm>
            <a:off x="4948625" y="4661300"/>
            <a:ext cx="36558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Coordinate equatoriali. Museo Galileo, Firenze</a:t>
            </a:r>
            <a:endParaRPr sz="700">
              <a:latin typeface="Calibri"/>
              <a:ea typeface="Calibri"/>
              <a:cs typeface="Calibri"/>
              <a:sym typeface="Calibri"/>
            </a:endParaRPr>
          </a:p>
        </p:txBody>
      </p:sp>
      <p:pic>
        <p:nvPicPr>
          <p:cNvPr id="113" name="Google Shape;113;p19"/>
          <p:cNvPicPr preferRelativeResize="0"/>
          <p:nvPr/>
        </p:nvPicPr>
        <p:blipFill>
          <a:blip r:embed="rId3">
            <a:alphaModFix/>
          </a:blip>
          <a:stretch>
            <a:fillRect/>
          </a:stretch>
        </p:blipFill>
        <p:spPr>
          <a:xfrm>
            <a:off x="4970375" y="1073250"/>
            <a:ext cx="3628224" cy="3628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Coordinate eclittiche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19" name="Google Shape;119;p20"/>
          <p:cNvSpPr txBox="1"/>
          <p:nvPr/>
        </p:nvSpPr>
        <p:spPr>
          <a:xfrm>
            <a:off x="1476625" y="1122000"/>
            <a:ext cx="73533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1800"/>
              </a:spcAft>
              <a:buNone/>
            </a:pPr>
            <a:endParaRPr sz="1600">
              <a:solidFill>
                <a:schemeClr val="dk1"/>
              </a:solidFill>
              <a:latin typeface="Calibri"/>
              <a:ea typeface="Calibri"/>
              <a:cs typeface="Calibri"/>
              <a:sym typeface="Calibri"/>
            </a:endParaRPr>
          </a:p>
        </p:txBody>
      </p:sp>
      <p:sp>
        <p:nvSpPr>
          <p:cNvPr id="120" name="Google Shape;120;p20"/>
          <p:cNvSpPr txBox="1"/>
          <p:nvPr/>
        </p:nvSpPr>
        <p:spPr>
          <a:xfrm>
            <a:off x="1596600" y="2110050"/>
            <a:ext cx="2975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800"/>
              </a:spcAft>
              <a:buNone/>
            </a:pPr>
            <a:r>
              <a:rPr lang="it" sz="1800">
                <a:solidFill>
                  <a:schemeClr val="dk1"/>
                </a:solidFill>
                <a:highlight>
                  <a:srgbClr val="FFFFFF"/>
                </a:highlight>
                <a:latin typeface="Calibri"/>
                <a:ea typeface="Calibri"/>
                <a:cs typeface="Calibri"/>
                <a:sym typeface="Calibri"/>
              </a:rPr>
              <a:t>Il principale cerchio massimo di riferimento delle coordinate eclittiche è l'</a:t>
            </a:r>
            <a:r>
              <a:rPr lang="it" sz="1800" b="1">
                <a:solidFill>
                  <a:schemeClr val="dk1"/>
                </a:solidFill>
                <a:highlight>
                  <a:srgbClr val="FFFFFF"/>
                </a:highlight>
                <a:latin typeface="Calibri"/>
                <a:ea typeface="Calibri"/>
                <a:cs typeface="Calibri"/>
                <a:sym typeface="Calibri"/>
              </a:rPr>
              <a:t>eclittica</a:t>
            </a:r>
            <a:r>
              <a:rPr lang="it" sz="1800">
                <a:solidFill>
                  <a:schemeClr val="dk1"/>
                </a:solidFill>
                <a:highlight>
                  <a:srgbClr val="FFFFFF"/>
                </a:highlight>
                <a:latin typeface="Calibri"/>
                <a:ea typeface="Calibri"/>
                <a:cs typeface="Calibri"/>
                <a:sym typeface="Calibri"/>
              </a:rPr>
              <a:t>.</a:t>
            </a:r>
            <a:endParaRPr sz="2800">
              <a:latin typeface="Calibri"/>
              <a:ea typeface="Calibri"/>
              <a:cs typeface="Calibri"/>
              <a:sym typeface="Calibri"/>
            </a:endParaRPr>
          </a:p>
        </p:txBody>
      </p:sp>
      <p:sp>
        <p:nvSpPr>
          <p:cNvPr id="121" name="Google Shape;121;p20"/>
          <p:cNvSpPr txBox="1"/>
          <p:nvPr/>
        </p:nvSpPr>
        <p:spPr>
          <a:xfrm>
            <a:off x="4927425" y="4611225"/>
            <a:ext cx="36720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Coordinate eclittiche. Museo Galileo, Firenze</a:t>
            </a:r>
            <a:endParaRPr sz="700">
              <a:latin typeface="Calibri"/>
              <a:ea typeface="Calibri"/>
              <a:cs typeface="Calibri"/>
              <a:sym typeface="Calibri"/>
            </a:endParaRPr>
          </a:p>
        </p:txBody>
      </p:sp>
      <p:pic>
        <p:nvPicPr>
          <p:cNvPr id="122" name="Google Shape;122;p20"/>
          <p:cNvPicPr preferRelativeResize="0"/>
          <p:nvPr/>
        </p:nvPicPr>
        <p:blipFill>
          <a:blip r:embed="rId3">
            <a:alphaModFix/>
          </a:blip>
          <a:stretch>
            <a:fillRect/>
          </a:stretch>
        </p:blipFill>
        <p:spPr>
          <a:xfrm>
            <a:off x="4983175" y="1044775"/>
            <a:ext cx="3633425" cy="3633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p:nvPr/>
        </p:nvSpPr>
        <p:spPr>
          <a:xfrm>
            <a:off x="1606025" y="1263025"/>
            <a:ext cx="3832500" cy="1638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dirty="0" smtClean="0">
                <a:latin typeface="Calibri"/>
                <a:ea typeface="Calibri"/>
                <a:cs typeface="Calibri"/>
                <a:sym typeface="Calibri"/>
              </a:rPr>
              <a:t>Cosmologia antica</a:t>
            </a:r>
            <a:endParaRPr b="1" dirty="0">
              <a:latin typeface="Calibri"/>
              <a:ea typeface="Calibri"/>
              <a:cs typeface="Calibri"/>
              <a:sym typeface="Calibri"/>
            </a:endParaRPr>
          </a:p>
        </p:txBody>
      </p:sp>
      <p:sp>
        <p:nvSpPr>
          <p:cNvPr id="129" name="Google Shape;129;p21"/>
          <p:cNvSpPr/>
          <p:nvPr/>
        </p:nvSpPr>
        <p:spPr>
          <a:xfrm>
            <a:off x="1608725" y="3149875"/>
            <a:ext cx="3832500" cy="12774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txBox="1">
            <a:spLocks noGrp="1"/>
          </p:cNvSpPr>
          <p:nvPr>
            <p:ph type="body" idx="1"/>
          </p:nvPr>
        </p:nvSpPr>
        <p:spPr>
          <a:xfrm>
            <a:off x="1641425" y="1265950"/>
            <a:ext cx="3832500" cy="1638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Qual era il modello cosmologico predominante nell'antichità e perché è sopravvissuto per così tanto tempo?</a:t>
            </a:r>
            <a:endParaRPr sz="2000" dirty="0">
              <a:solidFill>
                <a:schemeClr val="dk1"/>
              </a:solidFill>
              <a:latin typeface="Calibri"/>
              <a:ea typeface="Calibri"/>
              <a:cs typeface="Calibri"/>
              <a:sym typeface="Calibri"/>
            </a:endParaRPr>
          </a:p>
        </p:txBody>
      </p:sp>
      <p:sp>
        <p:nvSpPr>
          <p:cNvPr id="131" name="Google Shape;131;p21"/>
          <p:cNvSpPr txBox="1">
            <a:spLocks noGrp="1"/>
          </p:cNvSpPr>
          <p:nvPr>
            <p:ph type="body" idx="1"/>
          </p:nvPr>
        </p:nvSpPr>
        <p:spPr>
          <a:xfrm>
            <a:off x="1641425" y="3073675"/>
            <a:ext cx="3761700" cy="1353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Potresti citare alcuni incredibili risultati ottenuti nell’antichità solo grazie alle osservazioni ad occhio nudo?</a:t>
            </a:r>
            <a:endParaRPr sz="2000">
              <a:solidFill>
                <a:schemeClr val="dk1"/>
              </a:solidFill>
              <a:latin typeface="Calibri"/>
              <a:ea typeface="Calibri"/>
              <a:cs typeface="Calibri"/>
              <a:sym typeface="Calibri"/>
            </a:endParaRPr>
          </a:p>
        </p:txBody>
      </p:sp>
      <p:pic>
        <p:nvPicPr>
          <p:cNvPr id="132" name="Google Shape;132;p21"/>
          <p:cNvPicPr preferRelativeResize="0"/>
          <p:nvPr/>
        </p:nvPicPr>
        <p:blipFill>
          <a:blip r:embed="rId3">
            <a:alphaModFix/>
          </a:blip>
          <a:stretch>
            <a:fillRect/>
          </a:stretch>
        </p:blipFill>
        <p:spPr>
          <a:xfrm>
            <a:off x="5593625" y="1170125"/>
            <a:ext cx="3397974" cy="3022008"/>
          </a:xfrm>
          <a:prstGeom prst="rect">
            <a:avLst/>
          </a:prstGeom>
          <a:noFill/>
          <a:ln>
            <a:noFill/>
          </a:ln>
        </p:spPr>
      </p:pic>
      <p:sp>
        <p:nvSpPr>
          <p:cNvPr id="133" name="Google Shape;133;p21"/>
          <p:cNvSpPr txBox="1"/>
          <p:nvPr/>
        </p:nvSpPr>
        <p:spPr>
          <a:xfrm>
            <a:off x="5593550" y="4134775"/>
            <a:ext cx="3398100" cy="299924"/>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Clr>
                <a:srgbClr val="000000"/>
              </a:buClr>
              <a:buSzPts val="1100"/>
              <a:buFont typeface="Arial"/>
              <a:buNone/>
            </a:pPr>
            <a:r>
              <a:rPr lang="it" sz="700" dirty="0">
                <a:solidFill>
                  <a:schemeClr val="tx1"/>
                </a:solidFill>
                <a:highlight>
                  <a:srgbClr val="FFFFFF"/>
                </a:highlight>
                <a:uFill>
                  <a:noFill/>
                </a:uFill>
                <a:latin typeface="Calibri"/>
                <a:ea typeface="Calibri"/>
                <a:cs typeface="Calibri"/>
                <a:sym typeface="Calibri"/>
              </a:rPr>
              <a:t>Andreas Cellarius, </a:t>
            </a:r>
            <a:r>
              <a:rPr lang="it" sz="700" i="1" dirty="0">
                <a:solidFill>
                  <a:schemeClr val="tx1"/>
                </a:solidFill>
                <a:highlight>
                  <a:srgbClr val="FFFFFF"/>
                </a:highlight>
                <a:uFill>
                  <a:noFill/>
                </a:uFill>
                <a:latin typeface="Calibri"/>
                <a:ea typeface="Calibri"/>
                <a:cs typeface="Calibri"/>
                <a:sym typeface="Calibri"/>
              </a:rPr>
              <a:t>Atlas coelestis seu Harmonia Macrocosmica</a:t>
            </a:r>
            <a:r>
              <a:rPr lang="it" sz="700" dirty="0">
                <a:solidFill>
                  <a:schemeClr val="tx1"/>
                </a:solidFill>
                <a:latin typeface="Calibri"/>
                <a:ea typeface="Calibri"/>
                <a:cs typeface="Calibri"/>
                <a:sym typeface="Calibri"/>
              </a:rPr>
              <a:t>. </a:t>
            </a:r>
            <a:r>
              <a:rPr lang="it" sz="700" dirty="0">
                <a:latin typeface="Calibri"/>
                <a:ea typeface="Calibri"/>
                <a:cs typeface="Calibri"/>
                <a:sym typeface="Calibri"/>
              </a:rPr>
              <a:t>Orbite tolemaiche</a:t>
            </a:r>
            <a:endParaRPr sz="7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1738</Words>
  <Application>Microsoft Office PowerPoint</Application>
  <PresentationFormat>Presentazione su schermo (16:9)</PresentationFormat>
  <Paragraphs>137</Paragraphs>
  <Slides>16</Slides>
  <Notes>16</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Calibri</vt:lpstr>
      <vt:lpstr>Simple Light</vt:lpstr>
      <vt:lpstr>Il nuovo mondo di Galileo</vt:lpstr>
      <vt:lpstr>Osservando il cielo</vt:lpstr>
      <vt:lpstr>La sfera celeste così come era vista nel mondo antico</vt:lpstr>
      <vt:lpstr>La sfera celeste e le costellazioni</vt:lpstr>
      <vt:lpstr>Perché è importante conoscere la sfera celeste?  </vt:lpstr>
      <vt:lpstr>Coordinate altazimutali  </vt:lpstr>
      <vt:lpstr>Coordinate equatoriali  </vt:lpstr>
      <vt:lpstr>Coordinate eclittiche  </vt:lpstr>
      <vt:lpstr>Cosmologia antica</vt:lpstr>
      <vt:lpstr>Il cielo nel mondo antico  </vt:lpstr>
      <vt:lpstr>Il cielo nel mondo antico  </vt:lpstr>
      <vt:lpstr>Presentazione standard di PowerPoint</vt:lpstr>
      <vt:lpstr>Presentazione standard di PowerPoint</vt:lpstr>
      <vt:lpstr>Presentazione standard di PowerPoint</vt:lpstr>
      <vt:lpstr>Presentazione standard di PowerPoint</vt:lpstr>
      <vt:lpstr>Biografia di Galileo Galilei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nuovo mondo di Galileo</dc:title>
  <cp:lastModifiedBy>Elena Fani</cp:lastModifiedBy>
  <cp:revision>6</cp:revision>
  <dcterms:modified xsi:type="dcterms:W3CDTF">2022-04-13T12:02:54Z</dcterms:modified>
  <cp:contentStatus/>
</cp:coreProperties>
</file>