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43" autoAdjust="0"/>
  </p:normalViewPr>
  <p:slideViewPr>
    <p:cSldViewPr snapToGrid="0">
      <p:cViewPr varScale="1">
        <p:scale>
          <a:sx n="114" d="100"/>
          <a:sy n="114" d="100"/>
        </p:scale>
        <p:origin x="1536"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ostre.museogalileo.it/framauro/it/terra-e-mare/la-latitudin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ostre.museogalileo.it/framauro/it/terra-e-mare/la-longitudin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b="1" dirty="0" smtClean="0"/>
              <a:t>INTRODUZIONE</a:t>
            </a:r>
          </a:p>
          <a:p>
            <a:pPr marL="0" lvl="0" indent="0" algn="l" rtl="0">
              <a:spcBef>
                <a:spcPts val="0"/>
              </a:spcBef>
              <a:spcAft>
                <a:spcPts val="0"/>
              </a:spcAft>
              <a:buNone/>
            </a:pPr>
            <a:r>
              <a:rPr lang="it-IT" dirty="0" smtClean="0"/>
              <a:t>La lezione è strutturata in modo da seguire il sistema dell’</a:t>
            </a:r>
            <a:r>
              <a:rPr lang="it-IT" dirty="0" err="1" smtClean="0"/>
              <a:t>inquiry</a:t>
            </a:r>
            <a:r>
              <a:rPr lang="it-IT" dirty="0" smtClean="0"/>
              <a:t>. In un primo momento lo studente viene coinvolto da interrogativi di tipo scientifico a cui prova a rispondere, in una fase più esplorativa, basandosi sull’esperienza e l’osservazione del fenomeno. In questa seconda fase l’insegnante dovrebbe agire solamente da facilitatore, lasciando agli studenti l’opportunità di testare le proprie idee e cercare di trovare una soluzione ai problemi nel confronto con i pari. Solo in seguito arriva la fase della spiegazione in cui vengono introdotti concetti e terminologie comunemente accettati che siano utili per l’interpretazione dell’evidenza e la spiegazione del fenomeno.</a:t>
            </a:r>
          </a:p>
          <a:p>
            <a:pPr marL="0" lvl="0" indent="0" algn="l" rtl="0">
              <a:spcBef>
                <a:spcPts val="0"/>
              </a:spcBef>
              <a:spcAft>
                <a:spcPts val="0"/>
              </a:spcAft>
              <a:buNone/>
            </a:pPr>
            <a:endParaRPr lang="it-IT" dirty="0" smtClean="0"/>
          </a:p>
          <a:p>
            <a:pPr marL="0" lvl="0" indent="0" algn="l" rtl="0">
              <a:spcBef>
                <a:spcPts val="0"/>
              </a:spcBef>
              <a:spcAft>
                <a:spcPts val="0"/>
              </a:spcAft>
              <a:buNone/>
            </a:pPr>
            <a:r>
              <a:rPr lang="it-IT" dirty="0" smtClean="0"/>
              <a:t>Nel presente documento abbiamo utilizzato la sezione delle note del relatore (che non vengono proiettate durante la lezione) per fornire agli insegnanti qualche nota sul procedimento da seguire, suggerimenti da cui prendere spunto solo in caso la discussione raggiunga una fase di stallo e riferimenti ad una documentazione più ampia sull’argomento, inclusi i riferimenti al libretto in pdf che potrà essere dato in seguito agli studenti come ausilio al ripasso.</a:t>
            </a:r>
          </a:p>
          <a:p>
            <a:pPr marL="0" lvl="0" indent="0" algn="l" rtl="0">
              <a:spcBef>
                <a:spcPts val="0"/>
              </a:spcBef>
              <a:spcAft>
                <a:spcPts val="0"/>
              </a:spcAft>
              <a:buNone/>
            </a:pP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45c649fb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45c649fb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0109a80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0109a80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https://mostre.museogalileo.it/framauro/it/terra-e-mare/la-latitudine.html</a:t>
            </a:r>
            <a:endParaRPr sz="1800"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45c649fb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45c649fb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https://mostre.museogalileo.it/framauro/it/terra-e-mare/la-longitudine.html</a:t>
            </a:r>
            <a:endParaRPr sz="1800"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3ada7be1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3ada7be1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IT_Galileo_Nuovo_Mondo_Pre-Visita_libretto_9-13.pdf</a:t>
            </a:r>
            <a:r>
              <a:rPr lang="it">
                <a:solidFill>
                  <a:schemeClr val="dk1"/>
                </a:solidFill>
              </a:rPr>
              <a:t>, p. 8</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0109a805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0109a805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Lo scopo di queste domande è solo quello di scoprire cosa sanno gli studenti su Galileo e suscitare la loro curiosità sull'argomento.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Galileo, così come le sue scoperte rivoluzionarie, la metodologia, gli strumenti e le opere, saranno al centro della visita, quindi non è necessario approfondire ulteriormente.</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Altro materiale verrà suggerito per la fase di post-visita.</a:t>
            </a:r>
            <a:endParaRPr>
              <a:solidFill>
                <a:schemeClr val="dk1"/>
              </a:solidFill>
            </a:endParaRPr>
          </a:p>
          <a:p>
            <a:pPr marL="0" lvl="0" indent="0" algn="l" rtl="0">
              <a:spcBef>
                <a:spcPts val="0"/>
              </a:spcBef>
              <a:spcAft>
                <a:spcPts val="0"/>
              </a:spcAft>
              <a:buNone/>
            </a:pPr>
            <a:r>
              <a:rPr lang="it">
                <a:solidFill>
                  <a:schemeClr val="dk1"/>
                </a:solidFill>
              </a:rPr>
              <a:t>Immagine: Carlo Marcellini, Busto di Galileo Galilei. Museo Galileo, Firenze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290eab32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290eab32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IT_Galileo_Nuovo_Mondo_Pre-Visita_libretto_9-13.pdf</a:t>
            </a:r>
            <a:r>
              <a:rPr lang="it">
                <a:solidFill>
                  <a:schemeClr val="dk1"/>
                </a:solidFill>
              </a:rPr>
              <a:t>, pp. 9-10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202a5ea6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202a5ea6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Inizia la lezione provocando una discussione a partire dalle domande suggerite. Lascia che gli studenti provino a rispondere e a condividere liberamente le proprie opinioni. Controlla le loro attuali conoscenze e aiutali a provare a vedere il cielo dal punto di vista degli antichi. </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1) La prima domanda serve a coinvolgere gli studenti. È un dato appurato che la lezione, per essere efficace, deve essere inserita in un contesto familiare agli studenti e coinvolgere gli interessi e le passioni personali degli stessi. Questo è uno dei pilastri del metodo IBSE. </a:t>
            </a:r>
            <a:endParaRPr>
              <a:solidFill>
                <a:schemeClr val="dk1"/>
              </a:solidFill>
            </a:endParaRPr>
          </a:p>
          <a:p>
            <a:pPr marL="0" lvl="0" indent="0" algn="l" rtl="0">
              <a:spcBef>
                <a:spcPts val="0"/>
              </a:spcBef>
              <a:spcAft>
                <a:spcPts val="0"/>
              </a:spcAft>
              <a:buNone/>
            </a:pPr>
            <a:r>
              <a:rPr lang="it">
                <a:solidFill>
                  <a:schemeClr val="dk1"/>
                </a:solidFill>
              </a:rPr>
              <a:t>2) Si presenta come una calotta emisferica che ruota in circa 24 ore attorno ad un punto fisso. La posizione relativa tra le stelle non sembra cambiare, e non è possibile percepire la diversa distanza dalla Terra di tutti quei punti luminosi, quindi è facile immaginare come gli antichi pensassero che le stelle fossero incastonate su una sfera che ruotava intorno al nostro pianeta.</a:t>
            </a:r>
            <a:endParaRPr sz="18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fff99ff7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fff99ff7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SUGGERIMENTI</a:t>
            </a:r>
            <a:endParaRPr b="1">
              <a:solidFill>
                <a:schemeClr val="dk1"/>
              </a:solidFill>
            </a:endParaRPr>
          </a:p>
          <a:p>
            <a:pPr marL="0" lvl="0" indent="0" algn="l" rtl="0">
              <a:spcBef>
                <a:spcPts val="0"/>
              </a:spcBef>
              <a:spcAft>
                <a:spcPts val="0"/>
              </a:spcAft>
              <a:buNone/>
            </a:pPr>
            <a:r>
              <a:rPr lang="it">
                <a:solidFill>
                  <a:schemeClr val="dk1"/>
                </a:solidFill>
              </a:rPr>
              <a:t>1) </a:t>
            </a:r>
            <a:r>
              <a:rPr lang="it"/>
              <a:t>In realtà è la Terra che ruota sul proprio asse. Non percepiamo la rotazione perché ci muoviamo anche noi con il pianeta. Per capire meglio, pensiamo ad un viaggio in treno: quando guardiamo fuori dal finestrino di un treno in movimento abbiamo la sensazione di essere fermi mentre il paesaggio scorre veloce all'indietro. In realtà è il treno che si muove con noi su di esso.</a:t>
            </a:r>
            <a:endParaRPr/>
          </a:p>
          <a:p>
            <a:pPr marL="0" lvl="0" indent="0" algn="l" rtl="0">
              <a:spcBef>
                <a:spcPts val="0"/>
              </a:spcBef>
              <a:spcAft>
                <a:spcPts val="0"/>
              </a:spcAft>
              <a:buNone/>
            </a:pPr>
            <a:r>
              <a:rPr lang="it"/>
              <a:t>2) A causa della forza di gravità. Si narra che uno scienziato britannico, di nome Isaac Newton, un giorno fosse nel suo giardino quando una mela gli cadde in testa. Chiedendosi perché, Newton pensò che dovesse esserci una forza invisibile che attirava la mela verso la terra e chiamò questa forza "gravità", dalla parola latina "gravitas" che significa "peso". Ogni oggetto nell'universo che ha una massa esercita un'attrazione gravitazionale su qualsiasi altro tipo di massa. La forza di gravità, tuttavia, dipende dalla massa di un oggetto. La gravità ha effetti visibili solo quando un oggetto è molto più grande e più pesante dell'altro e sono abbastanza vicini l'uno all'altro. Poiché la gravità di una mela è troppo debole per resistere all'attrazione esercitata dalla Terra, cade verso il centro del pianeta. L'attrazione gravitazionale di un oggetto diminuisce man mano che ci si allontana da esso. Uno scalatore in cima all'Everest pesa un po' meno di quanto pesa al livello del mare. Se un veicolo spaziale viaggia lontano dalla Terra, alla fine sfuggirà del tutto alla sua attrazione.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202a5ea6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202a5ea6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IT_Galileo_Nuovo_Mondo_Pre-Visita_libretto_9-13.pdf</a:t>
            </a:r>
            <a:r>
              <a:rPr lang="it">
                <a:solidFill>
                  <a:schemeClr val="dk1"/>
                </a:solidFill>
              </a:rPr>
              <a:t>, p. 2-4</a:t>
            </a:r>
            <a:r>
              <a:rPr lang="it" b="1">
                <a:solidFill>
                  <a:schemeClr val="dk1"/>
                </a:solidFill>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4cc49608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4cc49608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Aiuta gli studenti a cercare di capire cosa potevano immaginare gli antichi osservando la volta celeste senza le conoscenze e i mezzi che abbiamo oggi. Come poteva essere rappresentato il cielo?</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b="1">
              <a:solidFill>
                <a:schemeClr val="dk1"/>
              </a:solidFill>
            </a:endParaRPr>
          </a:p>
          <a:p>
            <a:pPr marL="0" lvl="0" indent="0" algn="l" rtl="0">
              <a:spcBef>
                <a:spcPts val="0"/>
              </a:spcBef>
              <a:spcAft>
                <a:spcPts val="0"/>
              </a:spcAft>
              <a:buNone/>
            </a:pPr>
            <a:r>
              <a:rPr lang="it"/>
              <a:t>1) </a:t>
            </a:r>
            <a:r>
              <a:rPr lang="it">
                <a:solidFill>
                  <a:schemeClr val="dk1"/>
                </a:solidFill>
              </a:rPr>
              <a:t>Osservando il cielo gli antichi vedevano un'immensa distesa di stelle che sembravano "attaccate" alla volta celeste e che ruotavano tutte insieme, in modo uniforme, mantenendo le reciproche distanze. Era quindi naturale che pensassero che questi punti luminosi fossero tutti alla stessa distanza. Le stelle più luminose furono raggruppate in costellazioni.</a:t>
            </a:r>
            <a:endParaRPr/>
          </a:p>
          <a:p>
            <a:pPr marL="0" lvl="0" indent="0" algn="l" rtl="0">
              <a:spcBef>
                <a:spcPts val="0"/>
              </a:spcBef>
              <a:spcAft>
                <a:spcPts val="0"/>
              </a:spcAft>
              <a:buNone/>
            </a:pPr>
            <a:r>
              <a:rPr lang="it"/>
              <a:t>2) Era comune, anche in culture diverse, riunire le stelle più luminose in gruppi per formare figure. Così, ad un certo punto, il cielo iniziò a popolarsi di creature favolose, eroi e animali mitologici. Ma poiché l'operazione di raggruppamento era puramente arbitraria, ogni cultura, ogni tribù costruì le proprie figure e dette loro nomi e storie diversi a seconda delle proprie tradizioni. Quindi civiltà diverse crearono costellazioni diverse. Tuttavia alcune costellazioni, a causa della facilità di identificazione, sono comuni. Ad esempio, la costellazione greca dell'Orsa Maggiore rappresentava il dio Tezcatlipoca per gli Aztechi, e le sue sette stelle principali erano i </a:t>
            </a:r>
            <a:r>
              <a:rPr lang="it" i="1"/>
              <a:t>Septem Triones</a:t>
            </a:r>
            <a:r>
              <a:rPr lang="it"/>
              <a:t> per i romani perché, la loro rotazione attorno alla stella polare ricordava il movimento dei buoi (</a:t>
            </a:r>
            <a:r>
              <a:rPr lang="it" i="1"/>
              <a:t>triones</a:t>
            </a:r>
            <a:r>
              <a:rPr lang="it"/>
              <a:t>) durante l'aratura. </a:t>
            </a:r>
            <a:endParaRPr/>
          </a:p>
          <a:p>
            <a:pPr marL="0" lvl="0" indent="0" algn="l" rtl="0">
              <a:spcBef>
                <a:spcPts val="0"/>
              </a:spcBef>
              <a:spcAft>
                <a:spcPts val="0"/>
              </a:spcAft>
              <a:buNone/>
            </a:pPr>
            <a:r>
              <a:rPr lang="it"/>
              <a:t>La verità è che le costellazioni non sono altro che raggruppamenti di stelle che sembrano vicine tra loro solo per ragioni prospettiche, ma che in realtà sono enormemente distanti.</a:t>
            </a:r>
            <a:endParaRPr/>
          </a:p>
          <a:p>
            <a:pPr marL="0" lvl="0" indent="0" algn="l" rtl="0">
              <a:spcBef>
                <a:spcPts val="0"/>
              </a:spcBef>
              <a:spcAft>
                <a:spcPts val="0"/>
              </a:spcAft>
              <a:buNone/>
            </a:pPr>
            <a:r>
              <a:rPr lang="it"/>
              <a:t>Il raggruppamento delle stelle in costellazioni serviva e serve tutt'oggi allo scopo di riconoscere rapidamente le singole stelle e quindi orientarsi nel cielo stellato.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0109a805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0109a805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None/>
            </a:pPr>
            <a:r>
              <a:rPr lang="it" i="1">
                <a:solidFill>
                  <a:schemeClr val="dk1"/>
                </a:solidFill>
              </a:rPr>
              <a:t>IT_Galileo_Nuovo_Mondo_Pre-Visita_libretto_9-13.pdf,</a:t>
            </a:r>
            <a:r>
              <a:rPr lang="it">
                <a:solidFill>
                  <a:schemeClr val="dk1"/>
                </a:solidFill>
              </a:rPr>
              <a:t>  pp. 2-4</a:t>
            </a:r>
            <a:r>
              <a:rPr lang="it" b="1">
                <a:solidFill>
                  <a:schemeClr val="dk1"/>
                </a:solidFil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45c649fb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45c649fb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chemeClr val="dk1"/>
                </a:solidFill>
              </a:rPr>
              <a:t>ISTRUZIONI D’USO</a:t>
            </a:r>
            <a:endParaRPr b="1">
              <a:solidFill>
                <a:schemeClr val="dk1"/>
              </a:solidFill>
            </a:endParaRPr>
          </a:p>
          <a:p>
            <a:pPr marL="0" lvl="0" indent="0" algn="l" rtl="0">
              <a:spcBef>
                <a:spcPts val="0"/>
              </a:spcBef>
              <a:spcAft>
                <a:spcPts val="0"/>
              </a:spcAft>
              <a:buNone/>
            </a:pPr>
            <a:r>
              <a:rPr lang="it">
                <a:solidFill>
                  <a:schemeClr val="dk1"/>
                </a:solidFill>
              </a:rPr>
              <a:t>Questo non è il fulcro della visita, ma partendo dalle conoscenze attuali la discussione sarà più coinvolgente per gli studenti. È anche un modo più semplice e sicuro per gli insegnanti di introdurre il modello geocentrico evitando equivoci.</a:t>
            </a:r>
            <a:r>
              <a:rPr lang="it">
                <a:solidFill>
                  <a:srgbClr val="FF0000"/>
                </a:solidFill>
              </a:rPr>
              <a:t> </a:t>
            </a:r>
            <a:endParaRPr>
              <a:solidFill>
                <a:srgbClr val="FF0000"/>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a:p>
          <a:p>
            <a:pPr marL="0" lvl="0" indent="0" algn="l" rtl="0">
              <a:spcBef>
                <a:spcPts val="0"/>
              </a:spcBef>
              <a:spcAft>
                <a:spcPts val="0"/>
              </a:spcAft>
              <a:buNone/>
            </a:pPr>
            <a:r>
              <a:rPr lang="it"/>
              <a:t>1) L'errore menzionato è ovviamente la distanza relativa tra i pianeti e il fatto che i pianeti non sono mai allineati in questo modo. A causa dei modelli disponibili e delle immagini sui libri spesso i bambini hanno un’idea sbagliata di proporzioni e distanze.</a:t>
            </a:r>
            <a:endParaRPr/>
          </a:p>
          <a:p>
            <a:pPr marL="0" lvl="0" indent="0" algn="l" rtl="0">
              <a:spcBef>
                <a:spcPts val="0"/>
              </a:spcBef>
              <a:spcAft>
                <a:spcPts val="0"/>
              </a:spcAft>
              <a:buNone/>
            </a:pPr>
            <a:r>
              <a:rPr lang="it"/>
              <a:t>2) Ricollegarsi all'immagine del treno (citata nel suggerimento 1 della diapositiva 3) per far capire come l'idea della Terra ferma al centro dell'Universo fosse la più facile da immaginare.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3ada7be1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3ada7be1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fff99ff7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fff99ff7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i="1">
              <a:solidFill>
                <a:schemeClr val="dk1"/>
              </a:solidFill>
            </a:endParaRPr>
          </a:p>
          <a:p>
            <a:pPr marL="0" lvl="0" indent="0" algn="l" rtl="0">
              <a:spcBef>
                <a:spcPts val="0"/>
              </a:spcBef>
              <a:spcAft>
                <a:spcPts val="0"/>
              </a:spcAft>
              <a:buNone/>
            </a:pPr>
            <a:r>
              <a:rPr lang="it">
                <a:solidFill>
                  <a:schemeClr val="dk1"/>
                </a:solidFill>
              </a:rPr>
              <a:t>Durante la visita verranno introdotti antichi strumenti che, sfruttando la posizione di alcuni corpi celesti, servivano per l'orientamento e per calcolare l'ora del giorno e della notte. L'introduzione del sistema di coordinate della Terra in classe aiuterà a comprendere i concetti di base di quelli celesti.</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b="1">
              <a:solidFill>
                <a:schemeClr val="dk1"/>
              </a:solidFill>
            </a:endParaRPr>
          </a:p>
          <a:p>
            <a:pPr marL="0" lvl="0" indent="0" algn="l" rtl="0">
              <a:spcBef>
                <a:spcPts val="0"/>
              </a:spcBef>
              <a:spcAft>
                <a:spcPts val="0"/>
              </a:spcAft>
              <a:buNone/>
            </a:pPr>
            <a:r>
              <a:rPr lang="it"/>
              <a:t>Introduzione ad alcune nozioni di base sulle coordinate geografiche. Per poter indicare un punto sulla superficie terrestre, i geografi hanno "coperto" la Terra con una griglia immaginaria composta da linee orizzontali e verticali. Le linee orizzontali sono dette </a:t>
            </a:r>
            <a:r>
              <a:rPr lang="it" i="1"/>
              <a:t>Paralleli</a:t>
            </a:r>
            <a:r>
              <a:rPr lang="it"/>
              <a:t> e si contano, o verso nord o verso sud, a partire da quella centrale, l'Equatore. Sono usati per misurare la latitudine.</a:t>
            </a:r>
            <a:endParaRPr/>
          </a:p>
          <a:p>
            <a:pPr marL="0" lvl="0" indent="0" algn="l" rtl="0">
              <a:spcBef>
                <a:spcPts val="0"/>
              </a:spcBef>
              <a:spcAft>
                <a:spcPts val="0"/>
              </a:spcAft>
              <a:buNone/>
            </a:pPr>
            <a:r>
              <a:rPr lang="it"/>
              <a:t>L'equatore divide la Terra in due metà uguali: l'emisfero nord e l'emisfero sud. Altri paralleli speciali (come il Tropico del Cancro e il Polo Artico a nord, e il Tropico del Capricorno e il Polo Antartico a sud) servono a definire le zone climatiche della Terra. I paralleli di riferimento sono 180 (90 a nord e 90 a sud dell'equatore)</a:t>
            </a:r>
            <a:endParaRPr/>
          </a:p>
          <a:p>
            <a:pPr marL="0" lvl="0" indent="0" algn="l" rtl="0">
              <a:spcBef>
                <a:spcPts val="0"/>
              </a:spcBef>
              <a:spcAft>
                <a:spcPts val="0"/>
              </a:spcAft>
              <a:buNone/>
            </a:pPr>
            <a:r>
              <a:rPr lang="it"/>
              <a:t>Le linee verticali sono dette </a:t>
            </a:r>
            <a:r>
              <a:rPr lang="it" i="1"/>
              <a:t>Meridiani</a:t>
            </a:r>
            <a:r>
              <a:rPr lang="it"/>
              <a:t> e si contano a partire dal meridiano zero passante per Greenwich. Si contano sia a est che a ovest e indicano la longitudine. I meridiani di riferimento sono 360 (180 a est e 180 a ovest di Greenwich).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9" name="Google Shape;9;p1"/>
          <p:cNvPicPr preferRelativeResize="0"/>
          <p:nvPr/>
        </p:nvPicPr>
        <p:blipFill>
          <a:blip r:embed="rId14">
            <a:alphaModFix/>
          </a:blip>
          <a:stretch>
            <a:fillRect/>
          </a:stretch>
        </p:blipFill>
        <p:spPr>
          <a:xfrm>
            <a:off x="154279" y="94075"/>
            <a:ext cx="813901" cy="1845924"/>
          </a:xfrm>
          <a:prstGeom prst="rect">
            <a:avLst/>
          </a:prstGeom>
          <a:noFill/>
          <a:ln>
            <a:noFill/>
          </a:ln>
        </p:spPr>
      </p:pic>
      <p:pic>
        <p:nvPicPr>
          <p:cNvPr id="10" name="Google Shape;10;p1"/>
          <p:cNvPicPr preferRelativeResize="0"/>
          <p:nvPr/>
        </p:nvPicPr>
        <p:blipFill>
          <a:blip r:embed="rId15">
            <a:alphaModFix/>
          </a:blip>
          <a:stretch>
            <a:fillRect/>
          </a:stretch>
        </p:blipFill>
        <p:spPr>
          <a:xfrm>
            <a:off x="154275" y="3920925"/>
            <a:ext cx="875550" cy="1097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s://video.museogalileo.it/hd/i07_10_latitudine.mp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s://video.museogalileo.it/hd/i07_11_longitudine_tagliato.mp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5000" y="1198050"/>
            <a:ext cx="7567200" cy="12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990"/>
              <a:buFont typeface="Arial"/>
              <a:buNone/>
            </a:pPr>
            <a:r>
              <a:rPr lang="it" sz="3480">
                <a:latin typeface="Calibri"/>
                <a:ea typeface="Calibri"/>
                <a:cs typeface="Calibri"/>
                <a:sym typeface="Calibri"/>
              </a:rPr>
              <a:t>Il nuovo mondo di Galileo</a:t>
            </a:r>
            <a:endParaRPr sz="3480">
              <a:latin typeface="Calibri"/>
              <a:ea typeface="Calibri"/>
              <a:cs typeface="Calibri"/>
              <a:sym typeface="Calibri"/>
            </a:endParaRPr>
          </a:p>
        </p:txBody>
      </p:sp>
      <p:sp>
        <p:nvSpPr>
          <p:cNvPr id="57" name="Google Shape;57;p13"/>
          <p:cNvSpPr txBox="1">
            <a:spLocks noGrp="1"/>
          </p:cNvSpPr>
          <p:nvPr>
            <p:ph type="subTitle" idx="1"/>
          </p:nvPr>
        </p:nvSpPr>
        <p:spPr>
          <a:xfrm>
            <a:off x="1265000" y="2631250"/>
            <a:ext cx="75672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600" dirty="0">
                <a:latin typeface="Calibri"/>
                <a:ea typeface="Calibri"/>
                <a:cs typeface="Calibri"/>
                <a:sym typeface="Calibri"/>
              </a:rPr>
              <a:t>Pre-visita </a:t>
            </a:r>
            <a:endParaRPr sz="2600" dirty="0">
              <a:latin typeface="Calibri"/>
              <a:ea typeface="Calibri"/>
              <a:cs typeface="Calibri"/>
              <a:sym typeface="Calibri"/>
            </a:endParaRPr>
          </a:p>
          <a:p>
            <a:pPr marL="0" lvl="0" indent="0" algn="ctr" rtl="0">
              <a:spcBef>
                <a:spcPts val="0"/>
              </a:spcBef>
              <a:spcAft>
                <a:spcPts val="0"/>
              </a:spcAft>
              <a:buNone/>
            </a:pPr>
            <a:r>
              <a:rPr lang="it" sz="1232" dirty="0">
                <a:latin typeface="Calibri"/>
                <a:ea typeface="Calibri"/>
                <a:cs typeface="Calibri"/>
                <a:sym typeface="Calibri"/>
              </a:rPr>
              <a:t>(</a:t>
            </a:r>
            <a:r>
              <a:rPr lang="it" sz="1232" dirty="0" smtClean="0">
                <a:latin typeface="Calibri"/>
                <a:ea typeface="Calibri"/>
                <a:cs typeface="Calibri"/>
                <a:sym typeface="Calibri"/>
              </a:rPr>
              <a:t>Scuole primarie </a:t>
            </a:r>
            <a:r>
              <a:rPr lang="it" sz="1232" dirty="0">
                <a:latin typeface="Calibri"/>
                <a:ea typeface="Calibri"/>
                <a:cs typeface="Calibri"/>
                <a:sym typeface="Calibri"/>
              </a:rPr>
              <a:t>e </a:t>
            </a:r>
            <a:r>
              <a:rPr lang="it" sz="1232" smtClean="0">
                <a:latin typeface="Calibri"/>
                <a:ea typeface="Calibri"/>
                <a:cs typeface="Calibri"/>
                <a:sym typeface="Calibri"/>
              </a:rPr>
              <a:t>scuole secondarie </a:t>
            </a:r>
            <a:r>
              <a:rPr lang="it" sz="1232" dirty="0">
                <a:latin typeface="Calibri"/>
                <a:ea typeface="Calibri"/>
                <a:cs typeface="Calibri"/>
                <a:sym typeface="Calibri"/>
              </a:rPr>
              <a:t>di primo grado, 9-13 anni)</a:t>
            </a:r>
            <a:endParaRPr sz="1232"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Il sistema di coordinate geografiche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39" name="Google Shape;139;p22"/>
          <p:cNvSpPr txBox="1"/>
          <p:nvPr/>
        </p:nvSpPr>
        <p:spPr>
          <a:xfrm>
            <a:off x="1476625" y="1122000"/>
            <a:ext cx="39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22"/>
          <p:cNvSpPr txBox="1"/>
          <p:nvPr/>
        </p:nvSpPr>
        <p:spPr>
          <a:xfrm>
            <a:off x="1504325" y="4663100"/>
            <a:ext cx="35796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Latitudine e longitudine. Museo Galileo, Firenze</a:t>
            </a:r>
            <a:endParaRPr sz="1300"/>
          </a:p>
        </p:txBody>
      </p:sp>
      <p:sp>
        <p:nvSpPr>
          <p:cNvPr id="141" name="Google Shape;141;p22"/>
          <p:cNvSpPr txBox="1"/>
          <p:nvPr/>
        </p:nvSpPr>
        <p:spPr>
          <a:xfrm>
            <a:off x="5210363" y="4678675"/>
            <a:ext cx="35796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I principali Paralleli. </a:t>
            </a:r>
            <a:r>
              <a:rPr lang="it" sz="700">
                <a:solidFill>
                  <a:schemeClr val="dk1"/>
                </a:solidFill>
                <a:highlight>
                  <a:schemeClr val="lt1"/>
                </a:highlight>
                <a:latin typeface="Calibri"/>
                <a:ea typeface="Calibri"/>
                <a:cs typeface="Calibri"/>
                <a:sym typeface="Calibri"/>
              </a:rPr>
              <a:t>Museo Galileo, Firenze</a:t>
            </a:r>
            <a:endParaRPr sz="1300"/>
          </a:p>
        </p:txBody>
      </p:sp>
      <p:pic>
        <p:nvPicPr>
          <p:cNvPr id="142" name="Google Shape;142;p22"/>
          <p:cNvPicPr preferRelativeResize="0"/>
          <p:nvPr/>
        </p:nvPicPr>
        <p:blipFill>
          <a:blip r:embed="rId3">
            <a:alphaModFix/>
          </a:blip>
          <a:stretch>
            <a:fillRect/>
          </a:stretch>
        </p:blipFill>
        <p:spPr>
          <a:xfrm>
            <a:off x="1488450" y="1122000"/>
            <a:ext cx="3579476" cy="3579476"/>
          </a:xfrm>
          <a:prstGeom prst="rect">
            <a:avLst/>
          </a:prstGeom>
          <a:noFill/>
          <a:ln>
            <a:noFill/>
          </a:ln>
        </p:spPr>
      </p:pic>
      <p:pic>
        <p:nvPicPr>
          <p:cNvPr id="143" name="Google Shape;143;p22"/>
          <p:cNvPicPr preferRelativeResize="0"/>
          <p:nvPr/>
        </p:nvPicPr>
        <p:blipFill>
          <a:blip r:embed="rId4">
            <a:alphaModFix/>
          </a:blip>
          <a:stretch>
            <a:fillRect/>
          </a:stretch>
        </p:blipFill>
        <p:spPr>
          <a:xfrm>
            <a:off x="5227875" y="1122000"/>
            <a:ext cx="3579476" cy="3579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Latitudine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49" name="Google Shape;149;p23"/>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150" name="Google Shape;150;p23"/>
          <p:cNvSpPr txBox="1"/>
          <p:nvPr/>
        </p:nvSpPr>
        <p:spPr>
          <a:xfrm>
            <a:off x="1486075" y="908875"/>
            <a:ext cx="708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La latitudine misura la distanza di un punto dall'equatore.</a:t>
            </a:r>
            <a:endParaRPr sz="1800">
              <a:latin typeface="Calibri"/>
              <a:ea typeface="Calibri"/>
              <a:cs typeface="Calibri"/>
              <a:sym typeface="Calibri"/>
            </a:endParaRPr>
          </a:p>
        </p:txBody>
      </p:sp>
      <p:pic>
        <p:nvPicPr>
          <p:cNvPr id="151" name="Google Shape;151;p23">
            <a:hlinkClick r:id="rId3"/>
          </p:cNvPr>
          <p:cNvPicPr preferRelativeResize="0"/>
          <p:nvPr/>
        </p:nvPicPr>
        <p:blipFill>
          <a:blip r:embed="rId4">
            <a:alphaModFix/>
          </a:blip>
          <a:stretch>
            <a:fillRect/>
          </a:stretch>
        </p:blipFill>
        <p:spPr>
          <a:xfrm>
            <a:off x="1541975" y="2104775"/>
            <a:ext cx="4915976" cy="27232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Longitudine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57" name="Google Shape;157;p24"/>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158" name="Google Shape;158;p24"/>
          <p:cNvSpPr txBox="1"/>
          <p:nvPr/>
        </p:nvSpPr>
        <p:spPr>
          <a:xfrm>
            <a:off x="1486075" y="908875"/>
            <a:ext cx="708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La longitudine misura la distanza di un punto dal meridiano di riferimento.</a:t>
            </a:r>
            <a:endParaRPr sz="1800">
              <a:latin typeface="Calibri"/>
              <a:ea typeface="Calibri"/>
              <a:cs typeface="Calibri"/>
              <a:sym typeface="Calibri"/>
            </a:endParaRPr>
          </a:p>
        </p:txBody>
      </p:sp>
      <p:pic>
        <p:nvPicPr>
          <p:cNvPr id="159" name="Google Shape;159;p24">
            <a:hlinkClick r:id="rId3"/>
          </p:cNvPr>
          <p:cNvPicPr preferRelativeResize="0"/>
          <p:nvPr/>
        </p:nvPicPr>
        <p:blipFill>
          <a:blip r:embed="rId4">
            <a:alphaModFix/>
          </a:blip>
          <a:stretch>
            <a:fillRect/>
          </a:stretch>
        </p:blipFill>
        <p:spPr>
          <a:xfrm>
            <a:off x="1558675" y="2104776"/>
            <a:ext cx="4880099" cy="273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Coordinate equatoriali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65" name="Google Shape;165;p25"/>
          <p:cNvSpPr txBox="1"/>
          <p:nvPr/>
        </p:nvSpPr>
        <p:spPr>
          <a:xfrm>
            <a:off x="1596600" y="1045800"/>
            <a:ext cx="31893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800"/>
              </a:spcAft>
              <a:buClr>
                <a:schemeClr val="dk1"/>
              </a:buClr>
              <a:buSzPts val="1100"/>
              <a:buFont typeface="Arial"/>
              <a:buNone/>
            </a:pPr>
            <a:r>
              <a:rPr lang="it" sz="1800">
                <a:solidFill>
                  <a:schemeClr val="dk1"/>
                </a:solidFill>
                <a:latin typeface="Calibri"/>
                <a:ea typeface="Calibri"/>
                <a:cs typeface="Calibri"/>
                <a:sym typeface="Calibri"/>
              </a:rPr>
              <a:t>In modo simile al sistema di coordinate geografiche, una griglia di linee orizzontali e verticali proiettate su una sfera celeste immaginaria viene utilizzata per identificare la posizione di un corpo celeste.</a:t>
            </a:r>
            <a:endParaRPr sz="2800">
              <a:latin typeface="Calibri"/>
              <a:ea typeface="Calibri"/>
              <a:cs typeface="Calibri"/>
              <a:sym typeface="Calibri"/>
            </a:endParaRPr>
          </a:p>
        </p:txBody>
      </p:sp>
      <p:sp>
        <p:nvSpPr>
          <p:cNvPr id="166" name="Google Shape;166;p25"/>
          <p:cNvSpPr txBox="1"/>
          <p:nvPr/>
        </p:nvSpPr>
        <p:spPr>
          <a:xfrm>
            <a:off x="4948625" y="4661300"/>
            <a:ext cx="36558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Coordinate equatoriali. Museo Galileo, Firenze</a:t>
            </a:r>
            <a:endParaRPr sz="700">
              <a:latin typeface="Calibri"/>
              <a:ea typeface="Calibri"/>
              <a:cs typeface="Calibri"/>
              <a:sym typeface="Calibri"/>
            </a:endParaRPr>
          </a:p>
        </p:txBody>
      </p:sp>
      <p:pic>
        <p:nvPicPr>
          <p:cNvPr id="167" name="Google Shape;167;p25"/>
          <p:cNvPicPr preferRelativeResize="0"/>
          <p:nvPr/>
        </p:nvPicPr>
        <p:blipFill>
          <a:blip r:embed="rId3">
            <a:alphaModFix/>
          </a:blip>
          <a:stretch>
            <a:fillRect/>
          </a:stretch>
        </p:blipFill>
        <p:spPr>
          <a:xfrm>
            <a:off x="4945800" y="1073250"/>
            <a:ext cx="3628224" cy="36282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p:nvPr/>
        </p:nvSpPr>
        <p:spPr>
          <a:xfrm>
            <a:off x="1451100" y="2499925"/>
            <a:ext cx="3241800" cy="696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1458300" y="1428675"/>
            <a:ext cx="3241800" cy="804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txBox="1"/>
          <p:nvPr/>
        </p:nvSpPr>
        <p:spPr>
          <a:xfrm>
            <a:off x="1410675" y="445025"/>
            <a:ext cx="74217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sz="2800" b="1">
                <a:latin typeface="Calibri"/>
                <a:ea typeface="Calibri"/>
                <a:cs typeface="Calibri"/>
                <a:sym typeface="Calibri"/>
              </a:rPr>
              <a:t>Un nuovo mondo</a:t>
            </a:r>
            <a:endParaRPr sz="2800" b="1">
              <a:solidFill>
                <a:srgbClr val="000000"/>
              </a:solidFill>
              <a:latin typeface="Calibri"/>
              <a:ea typeface="Calibri"/>
              <a:cs typeface="Calibri"/>
              <a:sym typeface="Calibri"/>
            </a:endParaRPr>
          </a:p>
        </p:txBody>
      </p:sp>
      <p:sp>
        <p:nvSpPr>
          <p:cNvPr id="175" name="Google Shape;175;p26"/>
          <p:cNvSpPr txBox="1"/>
          <p:nvPr/>
        </p:nvSpPr>
        <p:spPr>
          <a:xfrm>
            <a:off x="1458300" y="1643225"/>
            <a:ext cx="3241800" cy="505500"/>
          </a:xfrm>
          <a:prstGeom prst="rect">
            <a:avLst/>
          </a:prstGeom>
          <a:noFill/>
          <a:ln>
            <a:noFill/>
          </a:ln>
        </p:spPr>
        <p:txBody>
          <a:bodyPr spcFirstLastPara="1" wrap="square" lIns="91425" tIns="91425" rIns="91425" bIns="91425" anchor="t" anchorCtr="0">
            <a:noAutofit/>
          </a:bodyPr>
          <a:lstStyle/>
          <a:p>
            <a:pPr marL="457200" lvl="0" indent="-355600" algn="l" rtl="0">
              <a:lnSpc>
                <a:spcPct val="60000"/>
              </a:lnSpc>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Conosci quest’uomo?</a:t>
            </a:r>
            <a:endParaRPr sz="2000">
              <a:solidFill>
                <a:srgbClr val="000000"/>
              </a:solidFill>
              <a:latin typeface="Calibri"/>
              <a:ea typeface="Calibri"/>
              <a:cs typeface="Calibri"/>
              <a:sym typeface="Calibri"/>
            </a:endParaRPr>
          </a:p>
          <a:p>
            <a:pPr marL="0" lvl="0" indent="0" algn="l" rtl="0">
              <a:lnSpc>
                <a:spcPct val="60000"/>
              </a:lnSpc>
              <a:spcBef>
                <a:spcPts val="55"/>
              </a:spcBef>
              <a:spcAft>
                <a:spcPts val="0"/>
              </a:spcAft>
              <a:buNone/>
            </a:pPr>
            <a:endParaRPr sz="2000">
              <a:solidFill>
                <a:srgbClr val="595959"/>
              </a:solidFill>
              <a:latin typeface="Calibri"/>
              <a:ea typeface="Calibri"/>
              <a:cs typeface="Calibri"/>
              <a:sym typeface="Calibri"/>
            </a:endParaRPr>
          </a:p>
        </p:txBody>
      </p:sp>
      <p:pic>
        <p:nvPicPr>
          <p:cNvPr id="176" name="Google Shape;176;p26"/>
          <p:cNvPicPr preferRelativeResize="0"/>
          <p:nvPr/>
        </p:nvPicPr>
        <p:blipFill>
          <a:blip r:embed="rId3">
            <a:alphaModFix/>
          </a:blip>
          <a:stretch>
            <a:fillRect/>
          </a:stretch>
        </p:blipFill>
        <p:spPr>
          <a:xfrm>
            <a:off x="5245675" y="868000"/>
            <a:ext cx="3241801" cy="3888474"/>
          </a:xfrm>
          <a:prstGeom prst="rect">
            <a:avLst/>
          </a:prstGeom>
          <a:noFill/>
          <a:ln>
            <a:noFill/>
          </a:ln>
        </p:spPr>
      </p:pic>
      <p:sp>
        <p:nvSpPr>
          <p:cNvPr id="177" name="Google Shape;177;p26"/>
          <p:cNvSpPr txBox="1"/>
          <p:nvPr/>
        </p:nvSpPr>
        <p:spPr>
          <a:xfrm>
            <a:off x="1458300" y="2641398"/>
            <a:ext cx="3241800" cy="646500"/>
          </a:xfrm>
          <a:prstGeom prst="rect">
            <a:avLst/>
          </a:prstGeom>
          <a:noFill/>
          <a:ln>
            <a:noFill/>
          </a:ln>
        </p:spPr>
        <p:txBody>
          <a:bodyPr spcFirstLastPara="1" wrap="square" lIns="91425" tIns="91425" rIns="91425" bIns="91425" anchor="t" anchorCtr="0">
            <a:spAutoFit/>
          </a:bodyPr>
          <a:lstStyle/>
          <a:p>
            <a:pPr marL="457200" lvl="0" indent="-355600" algn="l" rtl="0">
              <a:lnSpc>
                <a:spcPct val="80000"/>
              </a:lnSpc>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Cosa sai della sua vita?</a:t>
            </a:r>
            <a:endParaRPr sz="20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p:nvPr/>
        </p:nvSpPr>
        <p:spPr>
          <a:xfrm>
            <a:off x="1410675" y="445025"/>
            <a:ext cx="7421700" cy="5727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030" b="1">
                <a:solidFill>
                  <a:srgbClr val="000000"/>
                </a:solidFill>
                <a:latin typeface="Calibri"/>
                <a:ea typeface="Calibri"/>
                <a:cs typeface="Calibri"/>
                <a:sym typeface="Calibri"/>
              </a:rPr>
              <a:t>Galileo Galileo</a:t>
            </a:r>
            <a:endParaRPr sz="1003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83" name="Google Shape;183;p27"/>
          <p:cNvSpPr txBox="1"/>
          <p:nvPr/>
        </p:nvSpPr>
        <p:spPr>
          <a:xfrm>
            <a:off x="1410675" y="1044075"/>
            <a:ext cx="7304100" cy="39339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it" sz="1800">
                <a:solidFill>
                  <a:schemeClr val="dk1"/>
                </a:solidFill>
                <a:latin typeface="Calibri"/>
                <a:ea typeface="Calibri"/>
                <a:cs typeface="Calibri"/>
                <a:sym typeface="Calibri"/>
              </a:rPr>
              <a:t>Nato a Pisa il 15 febbraio 1564, Galileo è considerato l’iniziatore della scienza moderna per una serie di motivi:</a:t>
            </a:r>
            <a:endParaRPr sz="1800">
              <a:solidFill>
                <a:schemeClr val="dk1"/>
              </a:solidFill>
              <a:latin typeface="Calibri"/>
              <a:ea typeface="Calibri"/>
              <a:cs typeface="Calibri"/>
              <a:sym typeface="Calibri"/>
            </a:endParaRPr>
          </a:p>
          <a:p>
            <a:pPr marL="457200" lvl="0" indent="-342900" algn="l" rtl="0">
              <a:lnSpc>
                <a:spcPct val="107916"/>
              </a:lnSpc>
              <a:spcBef>
                <a:spcPts val="80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per l’importanza delle sue scoperte astronomiche</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per le intuizioni sul moto dei corpi</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perché ha sottolineato la necessità di dimostrare sperimentalmente l’osservazione diretta dei fenomeni</a:t>
            </a:r>
            <a:endParaRPr sz="1800">
              <a:solidFill>
                <a:schemeClr val="dk1"/>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it" sz="1800">
                <a:solidFill>
                  <a:schemeClr val="dk1"/>
                </a:solidFill>
                <a:latin typeface="Calibri"/>
                <a:ea typeface="Calibri"/>
                <a:cs typeface="Calibri"/>
                <a:sym typeface="Calibri"/>
              </a:rPr>
              <a:t>La sua vita ha ispirato anche artisti dello spettacolo, scrittori e registi, affascinati dalla sua figura, spesso considerata un simbolo del contrasto tra scienza e fede e tra libertà di pensiero e autorità politica e religiosa.</a:t>
            </a:r>
            <a:endParaRPr sz="1800">
              <a:solidFill>
                <a:schemeClr val="dk1"/>
              </a:solidFill>
              <a:latin typeface="Calibri"/>
              <a:ea typeface="Calibri"/>
              <a:cs typeface="Calibri"/>
              <a:sym typeface="Calibri"/>
            </a:endParaRPr>
          </a:p>
          <a:p>
            <a:pPr marL="0" lvl="0" indent="0" algn="l" rtl="0">
              <a:spcBef>
                <a:spcPts val="80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574873" y="1316175"/>
            <a:ext cx="3832500" cy="7308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1574625" y="2371300"/>
            <a:ext cx="3832500" cy="9825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1410675" y="445025"/>
            <a:ext cx="74217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sz="2800" b="1">
                <a:solidFill>
                  <a:srgbClr val="000000"/>
                </a:solidFill>
                <a:latin typeface="Calibri"/>
                <a:ea typeface="Calibri"/>
                <a:cs typeface="Calibri"/>
                <a:sym typeface="Calibri"/>
              </a:rPr>
              <a:t>Osservando il cielo</a:t>
            </a:r>
            <a:endParaRPr sz="2800" b="1">
              <a:solidFill>
                <a:srgbClr val="000000"/>
              </a:solidFill>
              <a:latin typeface="Calibri"/>
              <a:ea typeface="Calibri"/>
              <a:cs typeface="Calibri"/>
              <a:sym typeface="Calibri"/>
            </a:endParaRPr>
          </a:p>
        </p:txBody>
      </p:sp>
      <p:sp>
        <p:nvSpPr>
          <p:cNvPr id="65" name="Google Shape;65;p14"/>
          <p:cNvSpPr txBox="1"/>
          <p:nvPr/>
        </p:nvSpPr>
        <p:spPr>
          <a:xfrm>
            <a:off x="1600650" y="1316175"/>
            <a:ext cx="3832800" cy="904200"/>
          </a:xfrm>
          <a:prstGeom prst="rect">
            <a:avLst/>
          </a:prstGeom>
          <a:noFill/>
          <a:ln>
            <a:noFill/>
          </a:ln>
        </p:spPr>
        <p:txBody>
          <a:bodyPr spcFirstLastPara="1" wrap="square" lIns="91425" tIns="91425" rIns="91425" bIns="91425" anchor="t" anchorCtr="0">
            <a:normAutofit/>
          </a:bodyPr>
          <a:lstStyle/>
          <a:p>
            <a:pPr marL="457200" lvl="0" indent="-355600" algn="l" rtl="0">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Hai mai fatto osservazioni astronomiche?</a:t>
            </a:r>
            <a:endParaRPr sz="2000">
              <a:solidFill>
                <a:srgbClr val="000000"/>
              </a:solidFill>
              <a:latin typeface="Calibri"/>
              <a:ea typeface="Calibri"/>
              <a:cs typeface="Calibri"/>
              <a:sym typeface="Calibri"/>
            </a:endParaRPr>
          </a:p>
        </p:txBody>
      </p:sp>
      <p:sp>
        <p:nvSpPr>
          <p:cNvPr id="66" name="Google Shape;66;p14"/>
          <p:cNvSpPr txBox="1"/>
          <p:nvPr/>
        </p:nvSpPr>
        <p:spPr>
          <a:xfrm>
            <a:off x="1600650" y="2522687"/>
            <a:ext cx="3832800" cy="805200"/>
          </a:xfrm>
          <a:prstGeom prst="rect">
            <a:avLst/>
          </a:prstGeom>
          <a:noFill/>
          <a:ln>
            <a:noFill/>
          </a:ln>
        </p:spPr>
        <p:txBody>
          <a:bodyPr spcFirstLastPara="1" wrap="square" lIns="91425" tIns="91425" rIns="91425" bIns="91425" anchor="t" anchorCtr="0">
            <a:noAutofit/>
          </a:bodyPr>
          <a:lstStyle/>
          <a:p>
            <a:pPr marL="457200" lvl="0" indent="-355600" algn="l" rtl="0">
              <a:spcBef>
                <a:spcPts val="55"/>
              </a:spcBef>
              <a:spcAft>
                <a:spcPts val="0"/>
              </a:spcAft>
              <a:buClr>
                <a:srgbClr val="000000"/>
              </a:buClr>
              <a:buSzPts val="2000"/>
              <a:buFont typeface="Calibri"/>
              <a:buChar char="●"/>
            </a:pPr>
            <a:r>
              <a:rPr lang="it" sz="2000">
                <a:solidFill>
                  <a:srgbClr val="000000"/>
                </a:solidFill>
                <a:latin typeface="Calibri"/>
                <a:ea typeface="Calibri"/>
                <a:cs typeface="Calibri"/>
                <a:sym typeface="Calibri"/>
              </a:rPr>
              <a:t>Che aspetto ha il cielo di notte?</a:t>
            </a:r>
            <a:endParaRPr sz="2000">
              <a:solidFill>
                <a:srgbClr val="000000"/>
              </a:solidFill>
              <a:latin typeface="Calibri"/>
              <a:ea typeface="Calibri"/>
              <a:cs typeface="Calibri"/>
              <a:sym typeface="Calibri"/>
            </a:endParaRPr>
          </a:p>
        </p:txBody>
      </p:sp>
      <p:pic>
        <p:nvPicPr>
          <p:cNvPr id="67" name="Google Shape;67;p14"/>
          <p:cNvPicPr preferRelativeResize="0"/>
          <p:nvPr/>
        </p:nvPicPr>
        <p:blipFill>
          <a:blip r:embed="rId3">
            <a:alphaModFix/>
          </a:blip>
          <a:stretch>
            <a:fillRect/>
          </a:stretch>
        </p:blipFill>
        <p:spPr>
          <a:xfrm>
            <a:off x="5669700" y="1225233"/>
            <a:ext cx="3321902" cy="2183242"/>
          </a:xfrm>
          <a:prstGeom prst="rect">
            <a:avLst/>
          </a:prstGeom>
          <a:noFill/>
          <a:ln>
            <a:noFill/>
          </a:ln>
        </p:spPr>
      </p:pic>
      <p:sp>
        <p:nvSpPr>
          <p:cNvPr id="68" name="Google Shape;68;p14"/>
          <p:cNvSpPr txBox="1"/>
          <p:nvPr/>
        </p:nvSpPr>
        <p:spPr>
          <a:xfrm>
            <a:off x="5669700" y="3353800"/>
            <a:ext cx="33219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Startrail. Marco Berni</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574873" y="2840175"/>
            <a:ext cx="3832500" cy="7308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Gira, gira…</a:t>
            </a:r>
            <a:endParaRPr b="1">
              <a:latin typeface="Calibri"/>
              <a:ea typeface="Calibri"/>
              <a:cs typeface="Calibri"/>
              <a:sym typeface="Calibri"/>
            </a:endParaRPr>
          </a:p>
        </p:txBody>
      </p:sp>
      <p:sp>
        <p:nvSpPr>
          <p:cNvPr id="75" name="Google Shape;75;p15"/>
          <p:cNvSpPr txBox="1">
            <a:spLocks noGrp="1"/>
          </p:cNvSpPr>
          <p:nvPr>
            <p:ph type="body" idx="1"/>
          </p:nvPr>
        </p:nvSpPr>
        <p:spPr>
          <a:xfrm>
            <a:off x="1574725" y="2962425"/>
            <a:ext cx="3832800" cy="486300"/>
          </a:xfrm>
          <a:prstGeom prst="rect">
            <a:avLst/>
          </a:prstGeom>
        </p:spPr>
        <p:txBody>
          <a:bodyPr spcFirstLastPara="1" wrap="square" lIns="91425" tIns="91425" rIns="91425" bIns="91425" anchor="t" anchorCtr="0">
            <a:normAutofit lnSpcReduction="10000"/>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Perché non voliamo via?</a:t>
            </a:r>
            <a:endParaRPr sz="2000">
              <a:latin typeface="Calibri"/>
              <a:ea typeface="Calibri"/>
              <a:cs typeface="Calibri"/>
              <a:sym typeface="Calibri"/>
            </a:endParaRPr>
          </a:p>
        </p:txBody>
      </p:sp>
      <p:sp>
        <p:nvSpPr>
          <p:cNvPr id="76" name="Google Shape;76;p15"/>
          <p:cNvSpPr/>
          <p:nvPr/>
        </p:nvSpPr>
        <p:spPr>
          <a:xfrm>
            <a:off x="1574875" y="1268000"/>
            <a:ext cx="3832500" cy="11082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body" idx="1"/>
          </p:nvPr>
        </p:nvSpPr>
        <p:spPr>
          <a:xfrm>
            <a:off x="1574725" y="1304300"/>
            <a:ext cx="3832800" cy="10719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Se guardiamo il cielo di notte perché vediamo le stelle e i pianeti in movimento?</a:t>
            </a:r>
            <a:endParaRPr sz="2000">
              <a:latin typeface="Calibri"/>
              <a:ea typeface="Calibri"/>
              <a:cs typeface="Calibri"/>
              <a:sym typeface="Calibri"/>
            </a:endParaRPr>
          </a:p>
        </p:txBody>
      </p:sp>
      <p:pic>
        <p:nvPicPr>
          <p:cNvPr id="78" name="Google Shape;78;p15"/>
          <p:cNvPicPr preferRelativeResize="0"/>
          <p:nvPr/>
        </p:nvPicPr>
        <p:blipFill>
          <a:blip r:embed="rId3">
            <a:alphaModFix/>
          </a:blip>
          <a:stretch>
            <a:fillRect/>
          </a:stretch>
        </p:blipFill>
        <p:spPr>
          <a:xfrm>
            <a:off x="5585850" y="1170125"/>
            <a:ext cx="3405750" cy="340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La Terra come una trottola</a:t>
            </a:r>
            <a:endParaRPr b="1">
              <a:latin typeface="Calibri"/>
              <a:ea typeface="Calibri"/>
              <a:cs typeface="Calibri"/>
              <a:sym typeface="Calibri"/>
            </a:endParaRPr>
          </a:p>
        </p:txBody>
      </p:sp>
      <p:sp>
        <p:nvSpPr>
          <p:cNvPr id="84" name="Google Shape;84;p16"/>
          <p:cNvSpPr txBox="1"/>
          <p:nvPr/>
        </p:nvSpPr>
        <p:spPr>
          <a:xfrm>
            <a:off x="1557500" y="1170125"/>
            <a:ext cx="42723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Di notte, le stelle sembrano ruotare uniformemente attorno a un punto fisso. </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Il movimento giornaliero dei corpi celesti nel cielo è causato dalla rotazione della Terra sul proprio asse.</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I pianeti sorgono ad est e tramontano ad ovest, seguendo un percorso simile a quello del Sole e della Luna</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Osservando il cielo di notte, le stelle tendono muoversi secondo uno schema circolare, attorno alla stella polare.</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pic>
        <p:nvPicPr>
          <p:cNvPr id="85" name="Google Shape;85;p16"/>
          <p:cNvPicPr preferRelativeResize="0"/>
          <p:nvPr/>
        </p:nvPicPr>
        <p:blipFill>
          <a:blip r:embed="rId3">
            <a:alphaModFix/>
          </a:blip>
          <a:stretch>
            <a:fillRect/>
          </a:stretch>
        </p:blipFill>
        <p:spPr>
          <a:xfrm>
            <a:off x="5916425" y="1170125"/>
            <a:ext cx="2838450" cy="2857500"/>
          </a:xfrm>
          <a:prstGeom prst="rect">
            <a:avLst/>
          </a:prstGeom>
          <a:noFill/>
          <a:ln>
            <a:noFill/>
          </a:ln>
        </p:spPr>
      </p:pic>
      <p:sp>
        <p:nvSpPr>
          <p:cNvPr id="86" name="Google Shape;86;p16"/>
          <p:cNvSpPr txBox="1"/>
          <p:nvPr/>
        </p:nvSpPr>
        <p:spPr>
          <a:xfrm>
            <a:off x="5916425" y="4027625"/>
            <a:ext cx="2881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it" sz="700" dirty="0">
                <a:solidFill>
                  <a:schemeClr val="dk1"/>
                </a:solidFill>
                <a:highlight>
                  <a:srgbClr val="FFFFFF"/>
                </a:highlight>
                <a:latin typeface="Calibri"/>
                <a:ea typeface="Calibri"/>
                <a:cs typeface="Calibri"/>
                <a:sym typeface="Calibri"/>
              </a:rPr>
              <a:t>Earth spinning within a celestial sphere. </a:t>
            </a:r>
            <a:endParaRPr sz="700" dirty="0">
              <a:solidFill>
                <a:schemeClr val="dk1"/>
              </a:solidFill>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it" sz="700" i="1" dirty="0">
                <a:solidFill>
                  <a:schemeClr val="tx1"/>
                </a:solidFill>
                <a:highlight>
                  <a:srgbClr val="FFFFFF"/>
                </a:highlight>
                <a:uFill>
                  <a:noFill/>
                </a:uFill>
                <a:latin typeface="Calibri"/>
                <a:ea typeface="Calibri"/>
                <a:cs typeface="Calibri"/>
                <a:sym typeface="Calibri"/>
              </a:rPr>
              <a:t>CC BY-SA 3.0</a:t>
            </a:r>
            <a:r>
              <a:rPr lang="it" sz="700" i="1" dirty="0">
                <a:solidFill>
                  <a:schemeClr val="tx1"/>
                </a:solidFill>
                <a:highlight>
                  <a:srgbClr val="FFFFFF"/>
                </a:highlight>
                <a:latin typeface="Calibri"/>
                <a:ea typeface="Calibri"/>
                <a:cs typeface="Calibri"/>
                <a:sym typeface="Calibri"/>
              </a:rPr>
              <a:t>  Tfr000</a:t>
            </a:r>
            <a:endParaRPr sz="700" dirty="0">
              <a:solidFill>
                <a:schemeClr val="tx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p:nvPr/>
        </p:nvSpPr>
        <p:spPr>
          <a:xfrm>
            <a:off x="1606025" y="1263025"/>
            <a:ext cx="3832500" cy="8052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Osservando il cielo</a:t>
            </a:r>
            <a:endParaRPr b="1">
              <a:latin typeface="Calibri"/>
              <a:ea typeface="Calibri"/>
              <a:cs typeface="Calibri"/>
              <a:sym typeface="Calibri"/>
            </a:endParaRPr>
          </a:p>
        </p:txBody>
      </p:sp>
      <p:sp>
        <p:nvSpPr>
          <p:cNvPr id="93" name="Google Shape;93;p17"/>
          <p:cNvSpPr txBox="1">
            <a:spLocks noGrp="1"/>
          </p:cNvSpPr>
          <p:nvPr>
            <p:ph type="body" idx="1"/>
          </p:nvPr>
        </p:nvSpPr>
        <p:spPr>
          <a:xfrm>
            <a:off x="1555850" y="1261998"/>
            <a:ext cx="3832800" cy="7299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In che modo gli antichi rappresentavano il cielo?</a:t>
            </a:r>
            <a:endParaRPr sz="2000">
              <a:solidFill>
                <a:schemeClr val="dk1"/>
              </a:solidFill>
              <a:latin typeface="Calibri"/>
              <a:ea typeface="Calibri"/>
              <a:cs typeface="Calibri"/>
              <a:sym typeface="Calibri"/>
            </a:endParaRPr>
          </a:p>
        </p:txBody>
      </p:sp>
      <p:sp>
        <p:nvSpPr>
          <p:cNvPr id="94" name="Google Shape;94;p17"/>
          <p:cNvSpPr/>
          <p:nvPr/>
        </p:nvSpPr>
        <p:spPr>
          <a:xfrm>
            <a:off x="1590350" y="2375475"/>
            <a:ext cx="3832500" cy="15717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p:nvPr/>
        </p:nvSpPr>
        <p:spPr>
          <a:xfrm>
            <a:off x="1634225" y="2477075"/>
            <a:ext cx="3776100" cy="1416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Calibri"/>
              <a:buChar char="●"/>
            </a:pPr>
            <a:r>
              <a:rPr lang="it" sz="2000">
                <a:latin typeface="Calibri"/>
                <a:ea typeface="Calibri"/>
                <a:cs typeface="Calibri"/>
                <a:sym typeface="Calibri"/>
              </a:rPr>
              <a:t>Cosa sai delle costellazioni?</a:t>
            </a:r>
            <a:endParaRPr sz="2000">
              <a:latin typeface="Calibri"/>
              <a:ea typeface="Calibri"/>
              <a:cs typeface="Calibri"/>
              <a:sym typeface="Calibri"/>
            </a:endParaRPr>
          </a:p>
          <a:p>
            <a:pPr marL="457200" lvl="0" indent="0" algn="l" rtl="0">
              <a:spcBef>
                <a:spcPts val="0"/>
              </a:spcBef>
              <a:spcAft>
                <a:spcPts val="0"/>
              </a:spcAft>
              <a:buNone/>
            </a:pPr>
            <a:r>
              <a:rPr lang="it" sz="2000">
                <a:latin typeface="Calibri"/>
                <a:ea typeface="Calibri"/>
                <a:cs typeface="Calibri"/>
                <a:sym typeface="Calibri"/>
              </a:rPr>
              <a:t>Sono sempre stati gli stessi?</a:t>
            </a:r>
            <a:endParaRPr sz="2000">
              <a:latin typeface="Calibri"/>
              <a:ea typeface="Calibri"/>
              <a:cs typeface="Calibri"/>
              <a:sym typeface="Calibri"/>
            </a:endParaRPr>
          </a:p>
          <a:p>
            <a:pPr marL="457200" lvl="0" indent="0" algn="l" rtl="0">
              <a:spcBef>
                <a:spcPts val="0"/>
              </a:spcBef>
              <a:spcAft>
                <a:spcPts val="0"/>
              </a:spcAft>
              <a:buNone/>
            </a:pPr>
            <a:r>
              <a:rPr lang="it" sz="2000">
                <a:latin typeface="Calibri"/>
                <a:ea typeface="Calibri"/>
                <a:cs typeface="Calibri"/>
                <a:sym typeface="Calibri"/>
              </a:rPr>
              <a:t>Hanno validità scientifica e a cosa servono?</a:t>
            </a:r>
            <a:endParaRPr sz="2000">
              <a:latin typeface="Calibri"/>
              <a:ea typeface="Calibri"/>
              <a:cs typeface="Calibri"/>
              <a:sym typeface="Calibri"/>
            </a:endParaRPr>
          </a:p>
        </p:txBody>
      </p:sp>
      <p:pic>
        <p:nvPicPr>
          <p:cNvPr id="96" name="Google Shape;96;p17"/>
          <p:cNvPicPr preferRelativeResize="0"/>
          <p:nvPr/>
        </p:nvPicPr>
        <p:blipFill>
          <a:blip r:embed="rId3">
            <a:alphaModFix/>
          </a:blip>
          <a:stretch>
            <a:fillRect/>
          </a:stretch>
        </p:blipFill>
        <p:spPr>
          <a:xfrm>
            <a:off x="5593650" y="1263025"/>
            <a:ext cx="3304258" cy="3360927"/>
          </a:xfrm>
          <a:prstGeom prst="rect">
            <a:avLst/>
          </a:prstGeom>
          <a:noFill/>
          <a:ln>
            <a:noFill/>
          </a:ln>
        </p:spPr>
      </p:pic>
      <p:sp>
        <p:nvSpPr>
          <p:cNvPr id="97" name="Google Shape;97;p17"/>
          <p:cNvSpPr txBox="1"/>
          <p:nvPr/>
        </p:nvSpPr>
        <p:spPr>
          <a:xfrm>
            <a:off x="5593775" y="4572000"/>
            <a:ext cx="33042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solidFill>
                  <a:schemeClr val="dk1"/>
                </a:solidFill>
                <a:highlight>
                  <a:srgbClr val="FFFFFF"/>
                </a:highlight>
                <a:latin typeface="Calibri"/>
                <a:ea typeface="Calibri"/>
                <a:cs typeface="Calibri"/>
                <a:sym typeface="Calibri"/>
              </a:rPr>
              <a:t>Celestial globe by Jansz Willem Blaeu. Museo Galileo, Florence</a:t>
            </a:r>
            <a:endParaRPr sz="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La sfera celeste così come era vista nel mondo antico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03" name="Google Shape;103;p18"/>
          <p:cNvSpPr txBox="1"/>
          <p:nvPr/>
        </p:nvSpPr>
        <p:spPr>
          <a:xfrm>
            <a:off x="1491725" y="1118850"/>
            <a:ext cx="42723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latin typeface="Calibri"/>
                <a:ea typeface="Calibri"/>
                <a:cs typeface="Calibri"/>
                <a:sym typeface="Calibri"/>
              </a:rPr>
              <a:t>Anticamente le stelle sulla volta celeste erano sempre rappresentate come sarebbero apparse ad un osservatore che si fosse trovato all’esterno della sfera.</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it" sz="1600">
                <a:latin typeface="Calibri"/>
                <a:ea typeface="Calibri"/>
                <a:cs typeface="Calibri"/>
                <a:sym typeface="Calibri"/>
              </a:rPr>
              <a:t>Le stelle più luminose furono raggruppate insieme per formare figure, le costellazioni.</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it" sz="1600">
                <a:latin typeface="Calibri"/>
                <a:ea typeface="Calibri"/>
                <a:cs typeface="Calibri"/>
                <a:sym typeface="Calibri"/>
              </a:rPr>
              <a:t>Le stelle dello Zodiaco (dal greco </a:t>
            </a:r>
            <a:r>
              <a:rPr lang="it" sz="1600" i="1">
                <a:latin typeface="Calibri"/>
                <a:ea typeface="Calibri"/>
                <a:cs typeface="Calibri"/>
                <a:sym typeface="Calibri"/>
              </a:rPr>
              <a:t>zòon </a:t>
            </a:r>
            <a:r>
              <a:rPr lang="it" sz="1600">
                <a:latin typeface="Calibri"/>
                <a:ea typeface="Calibri"/>
                <a:cs typeface="Calibri"/>
                <a:sym typeface="Calibri"/>
              </a:rPr>
              <a:t>che significa animale/essere vivente) sono gruppi di stelle che rappresentano esseri viventi reali o fantastici e si trovano lungo il percorso apparente del Sole nel suo moto annuale.</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pic>
        <p:nvPicPr>
          <p:cNvPr id="104" name="Google Shape;104;p18"/>
          <p:cNvPicPr preferRelativeResize="0"/>
          <p:nvPr/>
        </p:nvPicPr>
        <p:blipFill>
          <a:blip r:embed="rId3">
            <a:alphaModFix/>
          </a:blip>
          <a:stretch>
            <a:fillRect/>
          </a:stretch>
        </p:blipFill>
        <p:spPr>
          <a:xfrm>
            <a:off x="5881825" y="1170350"/>
            <a:ext cx="2959201" cy="3480975"/>
          </a:xfrm>
          <a:prstGeom prst="rect">
            <a:avLst/>
          </a:prstGeom>
          <a:noFill/>
          <a:ln>
            <a:noFill/>
          </a:ln>
        </p:spPr>
      </p:pic>
      <p:sp>
        <p:nvSpPr>
          <p:cNvPr id="105" name="Google Shape;105;p18"/>
          <p:cNvSpPr txBox="1"/>
          <p:nvPr/>
        </p:nvSpPr>
        <p:spPr>
          <a:xfrm>
            <a:off x="5700475" y="4604225"/>
            <a:ext cx="33219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Raffaello Sanzio, </a:t>
            </a:r>
            <a:r>
              <a:rPr lang="it" sz="700" i="1">
                <a:highlight>
                  <a:srgbClr val="FFFFFF"/>
                </a:highlight>
                <a:latin typeface="Calibri"/>
                <a:ea typeface="Calibri"/>
                <a:cs typeface="Calibri"/>
                <a:sym typeface="Calibri"/>
              </a:rPr>
              <a:t>Primo Mobile</a:t>
            </a:r>
            <a:r>
              <a:rPr lang="it" sz="700">
                <a:highlight>
                  <a:srgbClr val="FFFFFF"/>
                </a:highlight>
                <a:latin typeface="Calibri"/>
                <a:ea typeface="Calibri"/>
                <a:cs typeface="Calibri"/>
                <a:sym typeface="Calibri"/>
              </a:rPr>
              <a:t>, volta della Stanza della Segnatura, Musei Vaticani</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a:off x="1758425" y="1105725"/>
            <a:ext cx="6966000" cy="957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a:spLocks noGrp="1"/>
          </p:cNvSpPr>
          <p:nvPr>
            <p:ph type="title"/>
          </p:nvPr>
        </p:nvSpPr>
        <p:spPr>
          <a:xfrm>
            <a:off x="1563075" y="5974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Il sistema solare</a:t>
            </a:r>
            <a:endParaRPr b="1">
              <a:latin typeface="Calibri"/>
              <a:ea typeface="Calibri"/>
              <a:cs typeface="Calibri"/>
              <a:sym typeface="Calibri"/>
            </a:endParaRPr>
          </a:p>
        </p:txBody>
      </p:sp>
      <p:sp>
        <p:nvSpPr>
          <p:cNvPr id="112" name="Google Shape;112;p19"/>
          <p:cNvSpPr txBox="1">
            <a:spLocks noGrp="1"/>
          </p:cNvSpPr>
          <p:nvPr>
            <p:ph type="body" idx="1"/>
          </p:nvPr>
        </p:nvSpPr>
        <p:spPr>
          <a:xfrm>
            <a:off x="1784450" y="1024825"/>
            <a:ext cx="6966000" cy="1020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Puoi nominare i pianeti del nostro sistema solare nel giusto ordine partendo dal Sole? Nell'immagine qui sotto c'è un errore. Sai dire quale?</a:t>
            </a:r>
            <a:endParaRPr sz="2000">
              <a:solidFill>
                <a:schemeClr val="dk1"/>
              </a:solidFill>
              <a:latin typeface="Calibri"/>
              <a:ea typeface="Calibri"/>
              <a:cs typeface="Calibri"/>
              <a:sym typeface="Calibri"/>
            </a:endParaRPr>
          </a:p>
        </p:txBody>
      </p:sp>
      <p:sp>
        <p:nvSpPr>
          <p:cNvPr id="113" name="Google Shape;113;p19"/>
          <p:cNvSpPr/>
          <p:nvPr/>
        </p:nvSpPr>
        <p:spPr>
          <a:xfrm>
            <a:off x="1742750" y="4242625"/>
            <a:ext cx="7007700" cy="5727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a:spLocks noGrp="1"/>
          </p:cNvSpPr>
          <p:nvPr>
            <p:ph type="body" idx="1"/>
          </p:nvPr>
        </p:nvSpPr>
        <p:spPr>
          <a:xfrm>
            <a:off x="1771475" y="4242625"/>
            <a:ext cx="6939900" cy="5727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Come lo immaginavano gli antichi e perché?</a:t>
            </a:r>
            <a:endParaRPr sz="2000">
              <a:solidFill>
                <a:schemeClr val="dk1"/>
              </a:solidFill>
              <a:latin typeface="Calibri"/>
              <a:ea typeface="Calibri"/>
              <a:cs typeface="Calibri"/>
              <a:sym typeface="Calibri"/>
            </a:endParaRPr>
          </a:p>
        </p:txBody>
      </p:sp>
      <p:pic>
        <p:nvPicPr>
          <p:cNvPr id="115" name="Google Shape;115;p19"/>
          <p:cNvPicPr preferRelativeResize="0"/>
          <p:nvPr/>
        </p:nvPicPr>
        <p:blipFill>
          <a:blip r:embed="rId3">
            <a:alphaModFix/>
          </a:blip>
          <a:stretch>
            <a:fillRect/>
          </a:stretch>
        </p:blipFill>
        <p:spPr>
          <a:xfrm>
            <a:off x="2517725" y="2196463"/>
            <a:ext cx="5512398" cy="191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Il modello cosmologico nell’antichità</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21" name="Google Shape;121;p20"/>
          <p:cNvSpPr txBox="1"/>
          <p:nvPr/>
        </p:nvSpPr>
        <p:spPr>
          <a:xfrm>
            <a:off x="1476625" y="1122000"/>
            <a:ext cx="39879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Gli antichi immaginavano che la Terra fosse al centro dell'Universo.</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it" sz="1800">
                <a:solidFill>
                  <a:schemeClr val="dk1"/>
                </a:solidFill>
                <a:latin typeface="Calibri"/>
                <a:ea typeface="Calibri"/>
                <a:cs typeface="Calibri"/>
                <a:sym typeface="Calibri"/>
              </a:rPr>
              <a:t>Un antico filosofo greco, Aristotele (IV secolo a.C.), riteneva che la Terra fosse composta dai quattro elementi (terra, acqua, aria e fuoco) e che tutti i corpi celesti le orbitassero attorno.</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it" sz="1800">
                <a:solidFill>
                  <a:schemeClr val="dk1"/>
                </a:solidFill>
                <a:latin typeface="Calibri"/>
                <a:ea typeface="Calibri"/>
                <a:cs typeface="Calibri"/>
                <a:sym typeface="Calibri"/>
              </a:rPr>
              <a:t>Nel sistema geocentrico l’ordine dei corpi celesti era questo: Luna, Mercurio, Venere, Sole , Marte, Giove, Saturno e le stelle fisse situate sulla sfera celeste.</a:t>
            </a:r>
            <a:endParaRPr sz="1800">
              <a:solidFill>
                <a:schemeClr val="dk1"/>
              </a:solidFill>
              <a:latin typeface="Calibri"/>
              <a:ea typeface="Calibri"/>
              <a:cs typeface="Calibri"/>
              <a:sym typeface="Calibri"/>
            </a:endParaRPr>
          </a:p>
        </p:txBody>
      </p:sp>
      <p:pic>
        <p:nvPicPr>
          <p:cNvPr id="122" name="Google Shape;122;p20"/>
          <p:cNvPicPr preferRelativeResize="0"/>
          <p:nvPr/>
        </p:nvPicPr>
        <p:blipFill>
          <a:blip r:embed="rId3">
            <a:alphaModFix/>
          </a:blip>
          <a:stretch>
            <a:fillRect/>
          </a:stretch>
        </p:blipFill>
        <p:spPr>
          <a:xfrm>
            <a:off x="5616925" y="865325"/>
            <a:ext cx="3215450" cy="3492791"/>
          </a:xfrm>
          <a:prstGeom prst="rect">
            <a:avLst/>
          </a:prstGeom>
          <a:noFill/>
          <a:ln>
            <a:noFill/>
          </a:ln>
        </p:spPr>
      </p:pic>
      <p:sp>
        <p:nvSpPr>
          <p:cNvPr id="123" name="Google Shape;123;p20"/>
          <p:cNvSpPr txBox="1"/>
          <p:nvPr/>
        </p:nvSpPr>
        <p:spPr>
          <a:xfrm>
            <a:off x="5616925" y="4319725"/>
            <a:ext cx="3297000" cy="4074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The celestial spheres in the geocentric view of the universe. </a:t>
            </a:r>
            <a:endParaRPr sz="700">
              <a:highlight>
                <a:srgbClr val="FFFFFF"/>
              </a:highlight>
              <a:latin typeface="Calibri"/>
              <a:ea typeface="Calibri"/>
              <a:cs typeface="Calibri"/>
              <a:sym typeface="Calibri"/>
            </a:endParaRPr>
          </a:p>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CC BY-SA 4.0  Alvaro Marques Hijazo</a:t>
            </a:r>
            <a:endParaRPr sz="7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p:nvPr/>
        </p:nvSpPr>
        <p:spPr>
          <a:xfrm>
            <a:off x="1336150" y="2240950"/>
            <a:ext cx="3608100" cy="8430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p:nvPr/>
        </p:nvSpPr>
        <p:spPr>
          <a:xfrm>
            <a:off x="1336150" y="1177250"/>
            <a:ext cx="3608100" cy="7491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Come ci orientiamo?</a:t>
            </a:r>
            <a:endParaRPr b="1">
              <a:latin typeface="Calibri"/>
              <a:ea typeface="Calibri"/>
              <a:cs typeface="Calibri"/>
              <a:sym typeface="Calibri"/>
            </a:endParaRPr>
          </a:p>
        </p:txBody>
      </p:sp>
      <p:sp>
        <p:nvSpPr>
          <p:cNvPr id="131" name="Google Shape;131;p21"/>
          <p:cNvSpPr txBox="1">
            <a:spLocks noGrp="1"/>
          </p:cNvSpPr>
          <p:nvPr>
            <p:ph type="body" idx="1"/>
          </p:nvPr>
        </p:nvSpPr>
        <p:spPr>
          <a:xfrm>
            <a:off x="1253175" y="1177250"/>
            <a:ext cx="3930000" cy="7491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55"/>
              </a:spcBef>
              <a:spcAft>
                <a:spcPts val="0"/>
              </a:spcAft>
              <a:buClr>
                <a:schemeClr val="dk1"/>
              </a:buClr>
              <a:buSzPts val="1900"/>
              <a:buFont typeface="Noto Sans Symbols"/>
              <a:buChar char="●"/>
            </a:pPr>
            <a:r>
              <a:rPr lang="it" sz="2000">
                <a:solidFill>
                  <a:schemeClr val="dk1"/>
                </a:solidFill>
                <a:latin typeface="Calibri"/>
                <a:ea typeface="Calibri"/>
                <a:cs typeface="Calibri"/>
                <a:sym typeface="Calibri"/>
              </a:rPr>
              <a:t>Come determiniamo un punto sulla superficie terrestre?</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a:p>
            <a:pPr marL="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p:txBody>
      </p:sp>
      <p:sp>
        <p:nvSpPr>
          <p:cNvPr id="132" name="Google Shape;132;p21"/>
          <p:cNvSpPr txBox="1">
            <a:spLocks noGrp="1"/>
          </p:cNvSpPr>
          <p:nvPr>
            <p:ph type="body" idx="1"/>
          </p:nvPr>
        </p:nvSpPr>
        <p:spPr>
          <a:xfrm>
            <a:off x="1336150" y="2241100"/>
            <a:ext cx="3702300" cy="843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55"/>
              </a:spcBef>
              <a:spcAft>
                <a:spcPts val="0"/>
              </a:spcAft>
              <a:buClr>
                <a:schemeClr val="dk1"/>
              </a:buClr>
              <a:buSzPts val="1900"/>
              <a:buFont typeface="Noto Sans Symbols"/>
              <a:buChar char="●"/>
            </a:pPr>
            <a:r>
              <a:rPr lang="it" sz="2000">
                <a:solidFill>
                  <a:schemeClr val="dk1"/>
                </a:solidFill>
                <a:latin typeface="Calibri"/>
                <a:ea typeface="Calibri"/>
                <a:cs typeface="Calibri"/>
                <a:sym typeface="Calibri"/>
              </a:rPr>
              <a:t>Conosci qualche punto di riferimento? A cosa servono?</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a:p>
            <a:pPr marL="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p:txBody>
      </p:sp>
      <p:pic>
        <p:nvPicPr>
          <p:cNvPr id="133" name="Google Shape;133;p21"/>
          <p:cNvPicPr preferRelativeResize="0"/>
          <p:nvPr/>
        </p:nvPicPr>
        <p:blipFill>
          <a:blip r:embed="rId3">
            <a:alphaModFix/>
          </a:blip>
          <a:stretch>
            <a:fillRect/>
          </a:stretch>
        </p:blipFill>
        <p:spPr>
          <a:xfrm>
            <a:off x="5092175" y="1166775"/>
            <a:ext cx="3803300" cy="2809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2076</Words>
  <Application>Microsoft Office PowerPoint</Application>
  <PresentationFormat>Presentazione su schermo (16:9)</PresentationFormat>
  <Paragraphs>129</Paragraphs>
  <Slides>15</Slides>
  <Notes>15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Noto Sans Symbols</vt:lpstr>
      <vt:lpstr>Arial</vt:lpstr>
      <vt:lpstr>Calibri</vt:lpstr>
      <vt:lpstr>Simple Light</vt:lpstr>
      <vt:lpstr>Il nuovo mondo di Galileo</vt:lpstr>
      <vt:lpstr>Presentazione standard di PowerPoint</vt:lpstr>
      <vt:lpstr>Gira, gira…</vt:lpstr>
      <vt:lpstr>La Terra come una trottola</vt:lpstr>
      <vt:lpstr>Osservando il cielo</vt:lpstr>
      <vt:lpstr>La sfera celeste così come era vista nel mondo antico </vt:lpstr>
      <vt:lpstr>Il sistema solare</vt:lpstr>
      <vt:lpstr>Il modello cosmologico nell’antichità  </vt:lpstr>
      <vt:lpstr>Come ci orientiamo?</vt:lpstr>
      <vt:lpstr>Il sistema di coordinate geografiche  </vt:lpstr>
      <vt:lpstr>Latitudine </vt:lpstr>
      <vt:lpstr>Longitudine </vt:lpstr>
      <vt:lpstr>Coordinate equatoriali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nuovo mondo di Galileo</dc:title>
  <cp:lastModifiedBy>Elena Fani</cp:lastModifiedBy>
  <cp:revision>6</cp:revision>
  <dcterms:modified xsi:type="dcterms:W3CDTF">2022-02-22T09:26:51Z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