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30" autoAdjust="0"/>
  </p:normalViewPr>
  <p:slideViewPr>
    <p:cSldViewPr snapToGrid="0">
      <p:cViewPr varScale="1">
        <p:scale>
          <a:sx n="141" d="100"/>
          <a:sy n="141" d="100"/>
        </p:scale>
        <p:origin x="106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ogue.museogalileo.it/indepth/Sunspot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brunelleschi.imss.fi.it/itineraries/pdf/GalileoBiography.pdf" TargetMode="External"/><Relationship Id="rId4" Type="http://schemas.openxmlformats.org/officeDocument/2006/relationships/hyperlink" Target="https://www.museogalileo.it/en/museum/explore/meet-galileo/38-works/466-istoria-e-dimostrazioni-intorno-alle-macchie-solari-1613.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talogue.museogalileo.it/multimedia/Helioscop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ibdig.museogalileo.it/Teca/Viewer?an=354802&amp;pag=282&amp;lang=it&amp;q=aurora"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brunelleschi.imss.fi.it/itineraries/pdf/GalileoBiography.pdf" TargetMode="External"/><Relationship Id="rId4" Type="http://schemas.openxmlformats.org/officeDocument/2006/relationships/hyperlink" Target="https://www.museogalileo.it/en/museum/explore/meet-galileo/38-works/468-il-saggiatore-1623.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talogue.museogalileo.it/object/AuroraTube.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atalogue.museogalileo.it/object/AuroraFlask.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talogue.museogalileo.it/multimedia/ElectricalAurora.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talogue.museogalileo.it/biography/GalileoGalilei.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alogue.museogalileo.it/section/MeasuringTimeByNightAstrolabesNocturnal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ue.museogalileo.it/multimedia/AstronomicalUsePlaneAstrolab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alogue.museogalileo.it/section/MeasuringTimeByDaySundial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talogue.museogalileo.it/multimedia/Sundials2.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atalogue.museogalileo.it/indepth/Sundial.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talogue.museogalileo.it/room/RoomVII.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ue.museogalileo.it/section/TelescopeObservingMeasuringAstronomicalPhenomena.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atalogue.museogalileo.it/object/GalileosTelescope_n01.html" TargetMode="External"/><Relationship Id="rId4" Type="http://schemas.openxmlformats.org/officeDocument/2006/relationships/hyperlink" Target="https://catalogue.museogalileo.it/object/GalileosTelescop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ogue.museogalileo.it/multimedia/Telescop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ogue.museogalileo.it/indepth/Telescop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504eaea1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504eaea1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IN-DEPTH</a:t>
            </a:r>
            <a:endParaRPr b="1" i="1"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u="sng" dirty="0">
                <a:solidFill>
                  <a:schemeClr val="hlink"/>
                </a:solidFill>
                <a:hlinkClick r:id="rId3"/>
              </a:rPr>
              <a:t>https://catalogue.museogalileo.it/indepth/Sunspots.html</a:t>
            </a:r>
            <a:endParaRPr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On Galileo’s work </a:t>
            </a:r>
            <a:r>
              <a:rPr lang="it" i="1" dirty="0">
                <a:solidFill>
                  <a:schemeClr val="dk1"/>
                </a:solidFill>
              </a:rPr>
              <a:t>Istoria e dimostrazioni intorno alle macchie solari e loro accidenti</a:t>
            </a:r>
            <a:r>
              <a:rPr lang="it" dirty="0">
                <a:solidFill>
                  <a:schemeClr val="dk1"/>
                </a:solidFill>
              </a:rPr>
              <a:t> [History and demonstrations concerning sunspots and their properties] read more at </a:t>
            </a:r>
            <a:r>
              <a:rPr lang="it" u="sng" dirty="0">
                <a:solidFill>
                  <a:schemeClr val="hlink"/>
                </a:solidFill>
                <a:hlinkClick r:id="rId4"/>
              </a:rPr>
              <a:t>https://</a:t>
            </a:r>
            <a:r>
              <a:rPr lang="it" u="sng" dirty="0" smtClean="0">
                <a:solidFill>
                  <a:schemeClr val="hlink"/>
                </a:solidFill>
                <a:hlinkClick r:id="rId4"/>
              </a:rPr>
              <a:t>www.museogalileo.it/en/museum/explore/meet-galileo/38-works/466-istoria-e-dimostrazioni-intorno-alle-macchie-solari-1613.html</a:t>
            </a:r>
            <a:r>
              <a:rPr lang="it" u="none" dirty="0" smtClean="0">
                <a:solidFill>
                  <a:schemeClr val="hlink"/>
                </a:solidFill>
              </a:rPr>
              <a:t> and in </a:t>
            </a:r>
            <a:r>
              <a:rPr lang="it-IT" sz="1100" b="0" i="0" u="sng" strike="noStrike" cap="none" dirty="0" smtClean="0">
                <a:solidFill>
                  <a:srgbClr val="000000"/>
                </a:solidFill>
                <a:effectLst/>
                <a:latin typeface="Arial"/>
                <a:ea typeface="Arial"/>
                <a:cs typeface="Arial"/>
                <a:sym typeface="Arial"/>
                <a:hlinkClick r:id="rId5"/>
              </a:rPr>
              <a:t>https://brunelleschi.imss.fi.it/itineraries/pdf/GalileoBiography.pdf</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5fbe574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5fbe57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https://catalogue.museogalileo.it/multimedia/Helioscope.html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54e9207e2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54e9207e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IN-DEPTH</a:t>
            </a:r>
            <a:endParaRPr b="1" i="1"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dirty="0"/>
              <a:t>Read the passage from </a:t>
            </a:r>
            <a:r>
              <a:rPr lang="it" i="1" dirty="0">
                <a:solidFill>
                  <a:schemeClr val="dk1"/>
                </a:solidFill>
              </a:rPr>
              <a:t>Il </a:t>
            </a:r>
            <a:r>
              <a:rPr lang="it" i="1" dirty="0"/>
              <a:t>Saggiatore </a:t>
            </a:r>
            <a:r>
              <a:rPr lang="it" dirty="0"/>
              <a:t>[</a:t>
            </a:r>
            <a:r>
              <a:rPr lang="it" i="1" dirty="0"/>
              <a:t>The Assayer</a:t>
            </a:r>
            <a:r>
              <a:rPr lang="it" dirty="0"/>
              <a:t>] at  </a:t>
            </a:r>
            <a:r>
              <a:rPr lang="it" u="sng" dirty="0">
                <a:solidFill>
                  <a:schemeClr val="hlink"/>
                </a:solidFill>
                <a:hlinkClick r:id="rId3"/>
              </a:rPr>
              <a:t>https://bibdig.museogalileo.it/Teca/Viewer?an=354802&amp;pag=282&amp;lang=it&amp;q=aurora</a:t>
            </a: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it" dirty="0" smtClean="0">
                <a:solidFill>
                  <a:schemeClr val="dk1"/>
                </a:solidFill>
              </a:rPr>
              <a:t>Read more about</a:t>
            </a:r>
            <a:r>
              <a:rPr lang="it" i="1" dirty="0" smtClean="0">
                <a:solidFill>
                  <a:schemeClr val="dk1"/>
                </a:solidFill>
              </a:rPr>
              <a:t> Il Saggiatore </a:t>
            </a:r>
            <a:r>
              <a:rPr lang="it" dirty="0" smtClean="0">
                <a:solidFill>
                  <a:schemeClr val="dk1"/>
                </a:solidFill>
              </a:rPr>
              <a:t>at </a:t>
            </a:r>
            <a:r>
              <a:rPr lang="it" u="sng" dirty="0" smtClean="0">
                <a:solidFill>
                  <a:schemeClr val="hlink"/>
                </a:solidFill>
                <a:hlinkClick r:id="rId4"/>
              </a:rPr>
              <a:t>https://www.museogalileo.it/en/museum/explore/meet-galileo/38-works/468-il-saggiatore-1623.html</a:t>
            </a:r>
            <a:r>
              <a:rPr lang="it" u="none" dirty="0" smtClean="0">
                <a:solidFill>
                  <a:schemeClr val="hlink"/>
                </a:solidFill>
              </a:rPr>
              <a:t> </a:t>
            </a:r>
            <a:r>
              <a:rPr lang="it-IT" u="none" dirty="0" smtClean="0">
                <a:solidFill>
                  <a:schemeClr val="hlink"/>
                </a:solidFill>
              </a:rPr>
              <a:t>and in </a:t>
            </a:r>
            <a:r>
              <a:rPr lang="it-IT" sz="1100" b="0" i="0" u="sng" strike="noStrike" cap="none" dirty="0" smtClean="0">
                <a:solidFill>
                  <a:srgbClr val="000000"/>
                </a:solidFill>
                <a:effectLst/>
                <a:latin typeface="Arial"/>
                <a:ea typeface="Arial"/>
                <a:cs typeface="Arial"/>
                <a:sym typeface="Arial"/>
                <a:hlinkClick r:id="rId5"/>
              </a:rPr>
              <a:t>https://brunelleschi.imss.fi.it/itineraries/pdf/GalileoBiography.pdf</a:t>
            </a:r>
            <a:endParaRPr lang="it-IT" dirty="0" smtClean="0">
              <a:solidFill>
                <a:schemeClr val="dk1"/>
              </a:solidFill>
            </a:endParaRPr>
          </a:p>
          <a:p>
            <a:pPr marL="0" lvl="0" indent="0" algn="l" rtl="0">
              <a:spcBef>
                <a:spcPts val="0"/>
              </a:spcBef>
              <a:spcAft>
                <a:spcPts val="0"/>
              </a:spcAft>
              <a:buClr>
                <a:schemeClr val="dk1"/>
              </a:buClr>
              <a:buSzPts val="1100"/>
              <a:buFont typeface="Arial"/>
              <a:buNone/>
            </a:pPr>
            <a:endParaRPr dirty="0" smtClean="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54e9207e2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54e9207e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t>More at </a:t>
            </a:r>
            <a:r>
              <a:rPr lang="it" u="sng">
                <a:solidFill>
                  <a:schemeClr val="hlink"/>
                </a:solidFill>
                <a:hlinkClick r:id="rId3"/>
              </a:rPr>
              <a:t>https://catalogue.museogalileo.it/object/AuroraTube.html</a:t>
            </a:r>
            <a:r>
              <a:rPr lang="it"/>
              <a:t>  and </a:t>
            </a:r>
            <a:r>
              <a:rPr lang="it" u="sng">
                <a:solidFill>
                  <a:schemeClr val="hlink"/>
                </a:solidFill>
                <a:hlinkClick r:id="rId4"/>
              </a:rPr>
              <a:t>https://catalogue.museogalileo.it/object/AuroraFlask.html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4e9207e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54e9207e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https://catalogue.museogalileo.it/multimedia/ElectricalAurora.html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504eaea1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504eaea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a:p>
          <a:p>
            <a:pPr marL="0" lvl="0" indent="0" algn="l" rtl="0">
              <a:spcBef>
                <a:spcPts val="0"/>
              </a:spcBef>
              <a:spcAft>
                <a:spcPts val="0"/>
              </a:spcAft>
              <a:buClr>
                <a:schemeClr val="dk1"/>
              </a:buClr>
              <a:buSzPts val="1100"/>
              <a:buFont typeface="Arial"/>
              <a:buNone/>
            </a:pPr>
            <a:r>
              <a:rPr lang="it"/>
              <a:t>For a short biography see also </a:t>
            </a:r>
            <a:r>
              <a:rPr lang="it" u="sng">
                <a:solidFill>
                  <a:schemeClr val="hlink"/>
                </a:solidFill>
                <a:hlinkClick r:id="rId3"/>
              </a:rPr>
              <a:t>https://catalogue.museogalileo.it/biography/GalileoGalilei.html</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3ada7be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3ada7be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https://catalogue.museogalileo.it/section/MeasuringTimeByNightAstrolabesNocturnals.html</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p>
          <a:p>
            <a:pPr marL="0" lvl="0" indent="0" algn="l" rtl="0">
              <a:spcBef>
                <a:spcPts val="0"/>
              </a:spcBef>
              <a:spcAft>
                <a:spcPts val="0"/>
              </a:spcAft>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https://catalogue.museogalileo.it/multimedia/AstronomicalUsePlaneAstrolabe.html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54e9207e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54e9207e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https://catalogue.museogalileo.it/section/MeasuringTimeByDaySundials.html</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54e9207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54e9207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p>
          <a:p>
            <a:pPr marL="0" lvl="0" indent="0" algn="l" rtl="0">
              <a:spcBef>
                <a:spcPts val="0"/>
              </a:spcBef>
              <a:spcAft>
                <a:spcPts val="0"/>
              </a:spcAft>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https://catalogue.museogalileo.it/multimedia/Sundials2.html</a:t>
            </a:r>
            <a:endParaRPr/>
          </a:p>
          <a:p>
            <a:pPr marL="0" lvl="0" indent="0" algn="l" rtl="0">
              <a:spcBef>
                <a:spcPts val="0"/>
              </a:spcBef>
              <a:spcAft>
                <a:spcPts val="0"/>
              </a:spcAft>
              <a:buNone/>
            </a:pPr>
            <a:r>
              <a:rPr lang="it"/>
              <a:t>Read more at </a:t>
            </a:r>
            <a:r>
              <a:rPr lang="it" u="sng">
                <a:solidFill>
                  <a:schemeClr val="hlink"/>
                </a:solidFill>
                <a:hlinkClick r:id="rId4"/>
              </a:rPr>
              <a:t>https://catalogue.museogalileo.it/indepth/Sundial.html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504eaea1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504eaea1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The video, its text transcription and some related instruments are available at </a:t>
            </a:r>
            <a:r>
              <a:rPr lang="it" u="sng">
                <a:solidFill>
                  <a:schemeClr val="hlink"/>
                </a:solidFill>
                <a:hlinkClick r:id="rId3"/>
              </a:rPr>
              <a:t>https://catalogue.museogalileo.it/room/RoomVII.html</a:t>
            </a:r>
            <a:endParaRPr b="1"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3ada7be1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3ada7be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t>Read more at </a:t>
            </a:r>
            <a:r>
              <a:rPr lang="it" u="sng">
                <a:solidFill>
                  <a:schemeClr val="hlink"/>
                </a:solidFill>
                <a:hlinkClick r:id="rId3"/>
              </a:rPr>
              <a:t>https://catalogue.museogalileo.it/section/TelescopeObservingMeasuringAstronomicalPhenomena.html</a:t>
            </a:r>
            <a:endParaRPr/>
          </a:p>
          <a:p>
            <a:pPr marL="0" lvl="0" indent="0" algn="l" rtl="0">
              <a:spcBef>
                <a:spcPts val="0"/>
              </a:spcBef>
              <a:spcAft>
                <a:spcPts val="0"/>
              </a:spcAft>
              <a:buClr>
                <a:schemeClr val="dk1"/>
              </a:buClr>
              <a:buSzPts val="1100"/>
              <a:buFont typeface="Arial"/>
              <a:buNone/>
            </a:pPr>
            <a:r>
              <a:rPr lang="it"/>
              <a:t>See Galileo’s telescopes at </a:t>
            </a:r>
            <a:r>
              <a:rPr lang="it" u="sng">
                <a:solidFill>
                  <a:schemeClr val="hlink"/>
                </a:solidFill>
                <a:hlinkClick r:id="rId4"/>
              </a:rPr>
              <a:t>https://catalogue.museogalileo.it/object/GalileosTelescope.html</a:t>
            </a:r>
            <a:r>
              <a:rPr lang="it"/>
              <a:t> and  </a:t>
            </a:r>
            <a:r>
              <a:rPr lang="it" u="sng">
                <a:solidFill>
                  <a:schemeClr val="hlink"/>
                </a:solidFill>
                <a:hlinkClick r:id="rId5"/>
              </a:rPr>
              <a:t>https://catalogue.museogalileo.it/object/GalileosTelescope_n01.html</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504eaea1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504eaea1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https://catalogue.museogalileo.it/multimedia/Telescope.html</a:t>
            </a:r>
            <a:endParaRPr b="1"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504eaea1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504eaea1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https://catalogue.museogalileo.it/indepth/Telescope.html</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ideo.museogalileo.it/hd/e500175.mp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video.museogalileo.it/hd/e500183.mp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portalegalileo.museogalileo.it/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museogalileo.it/hd/e500169.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video.museogalileo.it/hd/e500084.mp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video.museogalileo.it/hd/e16732.mp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ideo.museogalileo.it/hd/e500033.mp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it" sz="3480" dirty="0" smtClean="0">
                <a:latin typeface="Calibri"/>
                <a:ea typeface="Calibri"/>
                <a:cs typeface="Calibri"/>
                <a:sym typeface="Calibri"/>
              </a:rPr>
              <a:t>Galileo </a:t>
            </a:r>
            <a:r>
              <a:rPr lang="it" sz="3480" dirty="0">
                <a:latin typeface="Calibri"/>
                <a:ea typeface="Calibri"/>
                <a:cs typeface="Calibri"/>
                <a:sym typeface="Calibri"/>
              </a:rPr>
              <a:t>and the </a:t>
            </a:r>
            <a:r>
              <a:rPr lang="it" sz="3480" smtClean="0">
                <a:latin typeface="Calibri"/>
                <a:ea typeface="Calibri"/>
                <a:cs typeface="Calibri"/>
                <a:sym typeface="Calibri"/>
              </a:rPr>
              <a:t>Celestial Phenomena</a:t>
            </a:r>
            <a:endParaRPr sz="3480" dirty="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142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a:latin typeface="Calibri"/>
                <a:ea typeface="Calibri"/>
                <a:cs typeface="Calibri"/>
                <a:sym typeface="Calibri"/>
              </a:rPr>
              <a:t>Post-visit </a:t>
            </a:r>
            <a:endParaRPr sz="2600">
              <a:latin typeface="Calibri"/>
              <a:ea typeface="Calibri"/>
              <a:cs typeface="Calibri"/>
              <a:sym typeface="Calibri"/>
            </a:endParaRPr>
          </a:p>
          <a:p>
            <a:pPr marL="0" lvl="0" indent="0" algn="ctr" rtl="0">
              <a:spcBef>
                <a:spcPts val="0"/>
              </a:spcBef>
              <a:spcAft>
                <a:spcPts val="0"/>
              </a:spcAft>
              <a:buNone/>
            </a:pPr>
            <a:r>
              <a:rPr lang="it" sz="1632">
                <a:latin typeface="Calibri"/>
                <a:ea typeface="Calibri"/>
                <a:cs typeface="Calibri"/>
                <a:sym typeface="Calibri"/>
              </a:rPr>
              <a:t>In-depth materials</a:t>
            </a:r>
            <a:endParaRPr sz="1632">
              <a:latin typeface="Calibri"/>
              <a:ea typeface="Calibri"/>
              <a:cs typeface="Calibri"/>
              <a:sym typeface="Calibri"/>
            </a:endParaRPr>
          </a:p>
          <a:p>
            <a:pPr marL="0" lvl="0" indent="0" algn="ctr" rtl="0">
              <a:spcBef>
                <a:spcPts val="0"/>
              </a:spcBef>
              <a:spcAft>
                <a:spcPts val="0"/>
              </a:spcAft>
              <a:buNone/>
            </a:pPr>
            <a:r>
              <a:rPr lang="it" sz="1232">
                <a:latin typeface="Calibri"/>
                <a:ea typeface="Calibri"/>
                <a:cs typeface="Calibri"/>
                <a:sym typeface="Calibri"/>
              </a:rPr>
              <a:t>(High schools, age 14-18)</a:t>
            </a:r>
            <a:endParaRPr sz="12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Sunspots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5" name="Google Shape;125;p22"/>
          <p:cNvSpPr txBox="1"/>
          <p:nvPr/>
        </p:nvSpPr>
        <p:spPr>
          <a:xfrm>
            <a:off x="1394350" y="1347725"/>
            <a:ext cx="3369900" cy="252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highlight>
                  <a:srgbClr val="FFFFFF"/>
                </a:highlight>
                <a:latin typeface="Calibri"/>
                <a:ea typeface="Calibri"/>
                <a:cs typeface="Calibri"/>
                <a:sym typeface="Calibri"/>
              </a:rPr>
              <a:t>Sunspots were first observed by Galileo in 1610. He believed they were flat clouds stuck to the Sun's surface. </a:t>
            </a:r>
            <a:endParaRPr sz="1800">
              <a:solidFill>
                <a:schemeClr val="dk1"/>
              </a:solidFill>
              <a:highlight>
                <a:srgbClr val="FFFFFF"/>
              </a:highlight>
              <a:latin typeface="Calibri"/>
              <a:ea typeface="Calibri"/>
              <a:cs typeface="Calibri"/>
              <a:sym typeface="Calibri"/>
            </a:endParaRPr>
          </a:p>
          <a:p>
            <a:pPr marL="0" lvl="0" indent="0" algn="l" rtl="0">
              <a:spcBef>
                <a:spcPts val="1000"/>
              </a:spcBef>
              <a:spcAft>
                <a:spcPts val="1000"/>
              </a:spcAft>
              <a:buNone/>
            </a:pPr>
            <a:r>
              <a:rPr lang="it" sz="1800">
                <a:solidFill>
                  <a:schemeClr val="dk1"/>
                </a:solidFill>
                <a:highlight>
                  <a:srgbClr val="FFFFFF"/>
                </a:highlight>
                <a:latin typeface="Calibri"/>
                <a:ea typeface="Calibri"/>
                <a:cs typeface="Calibri"/>
                <a:sym typeface="Calibri"/>
              </a:rPr>
              <a:t>The discovery of sunspots challenged the ancient notion of the Sun as a perfect celestial body.</a:t>
            </a:r>
            <a:endParaRPr sz="1800">
              <a:solidFill>
                <a:schemeClr val="dk1"/>
              </a:solidFill>
              <a:highlight>
                <a:srgbClr val="FFFFFF"/>
              </a:highlight>
              <a:latin typeface="Calibri"/>
              <a:ea typeface="Calibri"/>
              <a:cs typeface="Calibri"/>
              <a:sym typeface="Calibri"/>
            </a:endParaRPr>
          </a:p>
        </p:txBody>
      </p:sp>
      <p:pic>
        <p:nvPicPr>
          <p:cNvPr id="126" name="Google Shape;126;p22"/>
          <p:cNvPicPr preferRelativeResize="0"/>
          <p:nvPr/>
        </p:nvPicPr>
        <p:blipFill>
          <a:blip r:embed="rId3">
            <a:alphaModFix/>
          </a:blip>
          <a:stretch>
            <a:fillRect/>
          </a:stretch>
        </p:blipFill>
        <p:spPr>
          <a:xfrm>
            <a:off x="5782800" y="445025"/>
            <a:ext cx="2495651" cy="3955075"/>
          </a:xfrm>
          <a:prstGeom prst="rect">
            <a:avLst/>
          </a:prstGeom>
          <a:noFill/>
          <a:ln>
            <a:noFill/>
          </a:ln>
        </p:spPr>
      </p:pic>
      <p:sp>
        <p:nvSpPr>
          <p:cNvPr id="127" name="Google Shape;127;p22"/>
          <p:cNvSpPr txBox="1"/>
          <p:nvPr/>
        </p:nvSpPr>
        <p:spPr>
          <a:xfrm>
            <a:off x="5782775" y="4365075"/>
            <a:ext cx="2495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solidFill>
                  <a:schemeClr val="dk1"/>
                </a:solidFill>
                <a:latin typeface="Calibri"/>
                <a:ea typeface="Calibri"/>
                <a:cs typeface="Calibri"/>
                <a:sym typeface="Calibri"/>
              </a:rPr>
              <a:t>Galileo Galilei, </a:t>
            </a:r>
            <a:r>
              <a:rPr lang="it" sz="700" i="1">
                <a:solidFill>
                  <a:schemeClr val="dk1"/>
                </a:solidFill>
                <a:latin typeface="Calibri"/>
                <a:ea typeface="Calibri"/>
                <a:cs typeface="Calibri"/>
                <a:sym typeface="Calibri"/>
              </a:rPr>
              <a:t>Istoria e Dimostrazioni intorno alle macchie solari e loro accidenti.</a:t>
            </a:r>
            <a:r>
              <a:rPr lang="it" sz="700">
                <a:solidFill>
                  <a:schemeClr val="dk1"/>
                </a:solidFill>
                <a:latin typeface="Calibri"/>
                <a:ea typeface="Calibri"/>
                <a:cs typeface="Calibri"/>
                <a:sym typeface="Calibri"/>
              </a:rPr>
              <a:t> Sunspots observed by Galileo Galilei on 27 and 28 June 1612</a:t>
            </a:r>
            <a:endParaRPr sz="10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Helioscope</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33" name="Google Shape;133;p23"/>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134" name="Google Shape;134;p23"/>
          <p:cNvSpPr txBox="1"/>
          <p:nvPr/>
        </p:nvSpPr>
        <p:spPr>
          <a:xfrm>
            <a:off x="1476625" y="893400"/>
            <a:ext cx="722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Galileo used the helioscope to observe the Sun without damaging his eyes.</a:t>
            </a:r>
            <a:endParaRPr sz="1800">
              <a:latin typeface="Calibri"/>
              <a:ea typeface="Calibri"/>
              <a:cs typeface="Calibri"/>
              <a:sym typeface="Calibri"/>
            </a:endParaRPr>
          </a:p>
        </p:txBody>
      </p:sp>
      <p:pic>
        <p:nvPicPr>
          <p:cNvPr id="135" name="Google Shape;135;p23">
            <a:hlinkClick r:id="rId3"/>
          </p:cNvPr>
          <p:cNvPicPr preferRelativeResize="0"/>
          <p:nvPr/>
        </p:nvPicPr>
        <p:blipFill>
          <a:blip r:embed="rId4">
            <a:alphaModFix/>
          </a:blip>
          <a:stretch>
            <a:fillRect/>
          </a:stretch>
        </p:blipFill>
        <p:spPr>
          <a:xfrm>
            <a:off x="1555705" y="2066375"/>
            <a:ext cx="4907020" cy="273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Galileo and the Aurora Borealis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1" name="Google Shape;141;p24"/>
          <p:cNvSpPr txBox="1"/>
          <p:nvPr/>
        </p:nvSpPr>
        <p:spPr>
          <a:xfrm>
            <a:off x="1394350" y="1119125"/>
            <a:ext cx="4533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it" sz="1800">
                <a:solidFill>
                  <a:schemeClr val="dk1"/>
                </a:solidFill>
                <a:highlight>
                  <a:srgbClr val="FFFFFF"/>
                </a:highlight>
                <a:latin typeface="Calibri"/>
                <a:ea typeface="Calibri"/>
                <a:cs typeface="Calibri"/>
                <a:sym typeface="Calibri"/>
              </a:rPr>
              <a:t>Many do not know that the phenomenon of the  northern lights is amongst Galileo’s celestial observations. In some parts of his work titled “Il Saggiatore” [The Assayer] which focused on the theme of comets discussed with Jesuit priest Orazio Grassi Galileo writes about “… vapors that represent the unexpected aurora borealis that light up sometimes presenting themselves to us as a bright cloud...” Galileo himself found the word “aurora borealis,” to evoke the name of the Greek goddess of the dawn, Aurora, and the god of the north wind, Borea.</a:t>
            </a:r>
            <a:endParaRPr sz="1800">
              <a:solidFill>
                <a:schemeClr val="dk1"/>
              </a:solidFill>
              <a:highlight>
                <a:srgbClr val="FFFFFF"/>
              </a:highlight>
              <a:latin typeface="Calibri"/>
              <a:ea typeface="Calibri"/>
              <a:cs typeface="Calibri"/>
              <a:sym typeface="Calibri"/>
            </a:endParaRPr>
          </a:p>
        </p:txBody>
      </p:sp>
      <p:pic>
        <p:nvPicPr>
          <p:cNvPr id="142" name="Google Shape;142;p24"/>
          <p:cNvPicPr preferRelativeResize="0"/>
          <p:nvPr/>
        </p:nvPicPr>
        <p:blipFill>
          <a:blip r:embed="rId3">
            <a:alphaModFix/>
          </a:blip>
          <a:stretch>
            <a:fillRect/>
          </a:stretch>
        </p:blipFill>
        <p:spPr>
          <a:xfrm>
            <a:off x="6079750" y="1170125"/>
            <a:ext cx="2606300" cy="3538050"/>
          </a:xfrm>
          <a:prstGeom prst="rect">
            <a:avLst/>
          </a:prstGeom>
          <a:noFill/>
          <a:ln>
            <a:noFill/>
          </a:ln>
        </p:spPr>
      </p:pic>
      <p:sp>
        <p:nvSpPr>
          <p:cNvPr id="143" name="Google Shape;143;p24"/>
          <p:cNvSpPr txBox="1"/>
          <p:nvPr/>
        </p:nvSpPr>
        <p:spPr>
          <a:xfrm>
            <a:off x="6089000" y="4651925"/>
            <a:ext cx="25878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Galileo Galilei, </a:t>
            </a:r>
            <a:r>
              <a:rPr lang="it" sz="700" i="1">
                <a:latin typeface="Calibri"/>
                <a:ea typeface="Calibri"/>
                <a:cs typeface="Calibri"/>
                <a:sym typeface="Calibri"/>
              </a:rPr>
              <a:t>Il Saggiatore</a:t>
            </a:r>
            <a:r>
              <a:rPr lang="it" sz="700">
                <a:latin typeface="Calibri"/>
                <a:ea typeface="Calibri"/>
                <a:cs typeface="Calibri"/>
                <a:sym typeface="Calibri"/>
              </a:rPr>
              <a:t>, 1623. Frontispiece</a:t>
            </a:r>
            <a:endParaRPr sz="7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 “portable” aurora</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9" name="Google Shape;149;p25"/>
          <p:cNvSpPr txBox="1"/>
          <p:nvPr/>
        </p:nvSpPr>
        <p:spPr>
          <a:xfrm>
            <a:off x="1377550" y="1078350"/>
            <a:ext cx="4344900" cy="363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highlight>
                  <a:srgbClr val="FFFFFF"/>
                </a:highlight>
                <a:latin typeface="Calibri"/>
                <a:ea typeface="Calibri"/>
                <a:cs typeface="Calibri"/>
                <a:sym typeface="Calibri"/>
              </a:rPr>
              <a:t>The aurora borealis is produced by the charged particles from the Sun carried by the solar wind that are diverted from the terrestrial magnetic field and collide with gas molecules in the atmosphere. </a:t>
            </a:r>
            <a:endParaRPr sz="1800">
              <a:solidFill>
                <a:schemeClr val="dk1"/>
              </a:solidFill>
              <a:highlight>
                <a:srgbClr val="FFFFFF"/>
              </a:highlight>
              <a:latin typeface="Calibri"/>
              <a:ea typeface="Calibri"/>
              <a:cs typeface="Calibri"/>
              <a:sym typeface="Calibri"/>
            </a:endParaRPr>
          </a:p>
          <a:p>
            <a:pPr marL="0" lvl="0" indent="0" algn="l" rtl="0">
              <a:spcBef>
                <a:spcPts val="1000"/>
              </a:spcBef>
              <a:spcAft>
                <a:spcPts val="1000"/>
              </a:spcAft>
              <a:buNone/>
            </a:pPr>
            <a:r>
              <a:rPr lang="it" sz="1800">
                <a:solidFill>
                  <a:schemeClr val="dk1"/>
                </a:solidFill>
                <a:highlight>
                  <a:srgbClr val="FFFFFF"/>
                </a:highlight>
                <a:latin typeface="Calibri"/>
                <a:ea typeface="Calibri"/>
                <a:cs typeface="Calibri"/>
                <a:sym typeface="Calibri"/>
              </a:rPr>
              <a:t>By the end of the 18th century scientists tried to “reproduce” the phenomenon to better understand its origins using static electricity machines like those belonging to the Lorraine family collection found on Museo Galileo’s second floor: aurora tubes and flasks.</a:t>
            </a:r>
            <a:endParaRPr sz="1800">
              <a:solidFill>
                <a:schemeClr val="dk1"/>
              </a:solidFill>
              <a:highlight>
                <a:srgbClr val="FFFFFF"/>
              </a:highlight>
              <a:latin typeface="Calibri"/>
              <a:ea typeface="Calibri"/>
              <a:cs typeface="Calibri"/>
              <a:sym typeface="Calibri"/>
            </a:endParaRPr>
          </a:p>
        </p:txBody>
      </p:sp>
      <p:pic>
        <p:nvPicPr>
          <p:cNvPr id="150" name="Google Shape;150;p25"/>
          <p:cNvPicPr preferRelativeResize="0"/>
          <p:nvPr/>
        </p:nvPicPr>
        <p:blipFill>
          <a:blip r:embed="rId3">
            <a:alphaModFix/>
          </a:blip>
          <a:stretch>
            <a:fillRect/>
          </a:stretch>
        </p:blipFill>
        <p:spPr>
          <a:xfrm>
            <a:off x="6364875" y="1052450"/>
            <a:ext cx="2007725" cy="3528500"/>
          </a:xfrm>
          <a:prstGeom prst="rect">
            <a:avLst/>
          </a:prstGeom>
          <a:noFill/>
          <a:ln>
            <a:noFill/>
          </a:ln>
        </p:spPr>
      </p:pic>
      <p:sp>
        <p:nvSpPr>
          <p:cNvPr id="151" name="Google Shape;151;p25"/>
          <p:cNvSpPr txBox="1"/>
          <p:nvPr/>
        </p:nvSpPr>
        <p:spPr>
          <a:xfrm>
            <a:off x="6364925" y="4534050"/>
            <a:ext cx="20076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700">
                <a:latin typeface="Calibri"/>
                <a:ea typeface="Calibri"/>
                <a:cs typeface="Calibri"/>
                <a:sym typeface="Calibri"/>
              </a:rPr>
              <a:t>Aurora tube, 18th cent. Museo Galileo, Florence</a:t>
            </a:r>
            <a:endParaRPr sz="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Electrical aurora</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57" name="Google Shape;157;p26"/>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158" name="Google Shape;158;p26"/>
          <p:cNvSpPr txBox="1"/>
          <p:nvPr/>
        </p:nvSpPr>
        <p:spPr>
          <a:xfrm>
            <a:off x="1476625" y="893400"/>
            <a:ext cx="722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This glass tube generates a glow very similar to an aurora.</a:t>
            </a:r>
            <a:endParaRPr sz="1800">
              <a:latin typeface="Calibri"/>
              <a:ea typeface="Calibri"/>
              <a:cs typeface="Calibri"/>
              <a:sym typeface="Calibri"/>
            </a:endParaRPr>
          </a:p>
        </p:txBody>
      </p:sp>
      <p:pic>
        <p:nvPicPr>
          <p:cNvPr id="159" name="Google Shape;159;p26">
            <a:hlinkClick r:id="rId3"/>
          </p:cNvPr>
          <p:cNvPicPr preferRelativeResize="0"/>
          <p:nvPr/>
        </p:nvPicPr>
        <p:blipFill>
          <a:blip r:embed="rId4">
            <a:alphaModFix/>
          </a:blip>
          <a:stretch>
            <a:fillRect/>
          </a:stretch>
        </p:blipFill>
        <p:spPr>
          <a:xfrm>
            <a:off x="1583770" y="2066375"/>
            <a:ext cx="4869430" cy="2732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More about Galileo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65" name="Google Shape;165;p27"/>
          <p:cNvPicPr preferRelativeResize="0"/>
          <p:nvPr/>
        </p:nvPicPr>
        <p:blipFill>
          <a:blip r:embed="rId3">
            <a:alphaModFix/>
          </a:blip>
          <a:stretch>
            <a:fillRect/>
          </a:stretch>
        </p:blipFill>
        <p:spPr>
          <a:xfrm>
            <a:off x="1566100" y="1708725"/>
            <a:ext cx="5997425" cy="3169150"/>
          </a:xfrm>
          <a:prstGeom prst="rect">
            <a:avLst/>
          </a:prstGeom>
          <a:noFill/>
          <a:ln>
            <a:noFill/>
          </a:ln>
        </p:spPr>
      </p:pic>
      <p:sp>
        <p:nvSpPr>
          <p:cNvPr id="166" name="Google Shape;166;p27"/>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To deepen the history of the man and the scientist consult the Galileo Portal at </a:t>
            </a:r>
            <a:r>
              <a:rPr lang="it" sz="1800" u="sng">
                <a:solidFill>
                  <a:schemeClr val="hlink"/>
                </a:solidFill>
                <a:latin typeface="Calibri"/>
                <a:ea typeface="Calibri"/>
                <a:cs typeface="Calibri"/>
                <a:sym typeface="Calibri"/>
                <a:hlinkClick r:id="rId4"/>
              </a:rPr>
              <a:t>https://portalegalileo.museogalileo.it/index.html</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Measuring Time by Night: Astrolabes and Nocturnals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63" name="Google Shape;63;p14"/>
          <p:cNvSpPr txBox="1"/>
          <p:nvPr/>
        </p:nvSpPr>
        <p:spPr>
          <a:xfrm>
            <a:off x="1476624" y="1122000"/>
            <a:ext cx="3702477" cy="3888214"/>
          </a:xfrm>
          <a:prstGeom prst="rect">
            <a:avLst/>
          </a:prstGeom>
          <a:noFill/>
          <a:ln>
            <a:noFill/>
          </a:ln>
        </p:spPr>
        <p:txBody>
          <a:bodyPr spcFirstLastPara="1" wrap="square" lIns="91425" tIns="91425" rIns="91425" bIns="91425" anchor="t" anchorCtr="0">
            <a:spAutoFit/>
          </a:bodyPr>
          <a:lstStyle/>
          <a:p>
            <a:pPr lvl="0">
              <a:buSzPts val="1100"/>
            </a:pPr>
            <a:r>
              <a:rPr lang="it" sz="1600" dirty="0" smtClean="0">
                <a:solidFill>
                  <a:schemeClr val="dk1"/>
                </a:solidFill>
                <a:latin typeface="Calibri"/>
                <a:ea typeface="Calibri"/>
                <a:cs typeface="Calibri"/>
                <a:sym typeface="Calibri"/>
              </a:rPr>
              <a:t>Highly versatile instruments, astrolabes could also be used to tell the time by day or by night, based on direct measurement of the height of the Sun or of a star</a:t>
            </a:r>
            <a:r>
              <a:rPr lang="it-IT" sz="1600" dirty="0">
                <a:latin typeface="Calibri"/>
                <a:ea typeface="Calibri"/>
                <a:cs typeface="Calibri"/>
                <a:sym typeface="Calibri"/>
              </a:rPr>
              <a:t>. </a:t>
            </a:r>
          </a:p>
          <a:p>
            <a:pPr lvl="0">
              <a:spcBef>
                <a:spcPts val="1000"/>
              </a:spcBef>
              <a:buSzPts val="1100"/>
            </a:pPr>
            <a:r>
              <a:rPr lang="it-IT" sz="1600" dirty="0" smtClean="0">
                <a:latin typeface="Calibri"/>
                <a:ea typeface="Calibri"/>
                <a:cs typeface="Calibri"/>
                <a:sym typeface="Calibri"/>
              </a:rPr>
              <a:t>A</a:t>
            </a:r>
            <a:r>
              <a:rPr lang="it" sz="1600" dirty="0" smtClean="0">
                <a:solidFill>
                  <a:schemeClr val="dk1"/>
                </a:solidFill>
                <a:latin typeface="Calibri"/>
                <a:ea typeface="Calibri"/>
                <a:cs typeface="Calibri"/>
                <a:sym typeface="Calibri"/>
              </a:rPr>
              <a:t>strolabes had been developed to the highest levels by medieval Islamic astronomers. In the 16th century, devices of European design were produced for measuring time by night</a:t>
            </a:r>
            <a:r>
              <a:rPr lang="it-IT" sz="1600" dirty="0">
                <a:latin typeface="Calibri"/>
                <a:ea typeface="Calibri"/>
                <a:cs typeface="Calibri"/>
                <a:sym typeface="Calibri"/>
              </a:rPr>
              <a:t>. </a:t>
            </a:r>
          </a:p>
          <a:p>
            <a:pPr lvl="0">
              <a:spcBef>
                <a:spcPts val="1000"/>
              </a:spcBef>
              <a:buSzPts val="1100"/>
            </a:pPr>
            <a:r>
              <a:rPr lang="it-IT" sz="1600" dirty="0">
                <a:latin typeface="Calibri"/>
                <a:ea typeface="Calibri"/>
                <a:cs typeface="Calibri"/>
                <a:sym typeface="Calibri"/>
              </a:rPr>
              <a:t>N</a:t>
            </a:r>
            <a:r>
              <a:rPr lang="it" sz="1600" dirty="0" smtClean="0">
                <a:solidFill>
                  <a:schemeClr val="dk1"/>
                </a:solidFill>
                <a:latin typeface="Calibri"/>
                <a:ea typeface="Calibri"/>
                <a:cs typeface="Calibri"/>
                <a:sym typeface="Calibri"/>
              </a:rPr>
              <a:t>octurnals, for instance, determined the hour by the position of the last two stars in the Big Dipper in relation to the Pole Star. These instruments were useless when the sky was overcast.</a:t>
            </a:r>
            <a:endParaRPr sz="1600" dirty="0">
              <a:solidFill>
                <a:schemeClr val="dk1"/>
              </a:solidFill>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5250325" y="1303275"/>
            <a:ext cx="3616499" cy="3091607"/>
          </a:xfrm>
          <a:prstGeom prst="rect">
            <a:avLst/>
          </a:prstGeom>
          <a:noFill/>
          <a:ln>
            <a:noFill/>
          </a:ln>
        </p:spPr>
      </p:pic>
      <p:sp>
        <p:nvSpPr>
          <p:cNvPr id="65" name="Google Shape;65;p14"/>
          <p:cNvSpPr txBox="1"/>
          <p:nvPr/>
        </p:nvSpPr>
        <p:spPr>
          <a:xfrm>
            <a:off x="5250325" y="4336575"/>
            <a:ext cx="36165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Plane astrolabe</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Florence</a:t>
            </a:r>
            <a:endParaRPr sz="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Astronomical use of the plane astrolabe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71" name="Google Shape;71;p1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72" name="Google Shape;72;p15"/>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The planispheric astrolabe is the most versatile instrument made in antiquity for the analogical performance of astronomical computations.</a:t>
            </a:r>
            <a:endParaRPr sz="1800">
              <a:latin typeface="Calibri"/>
              <a:ea typeface="Calibri"/>
              <a:cs typeface="Calibri"/>
              <a:sym typeface="Calibri"/>
            </a:endParaRPr>
          </a:p>
        </p:txBody>
      </p:sp>
      <p:pic>
        <p:nvPicPr>
          <p:cNvPr id="73" name="Google Shape;73;p15">
            <a:hlinkClick r:id="rId3"/>
          </p:cNvPr>
          <p:cNvPicPr preferRelativeResize="0"/>
          <p:nvPr/>
        </p:nvPicPr>
        <p:blipFill>
          <a:blip r:embed="rId4">
            <a:alphaModFix/>
          </a:blip>
          <a:stretch>
            <a:fillRect/>
          </a:stretch>
        </p:blipFill>
        <p:spPr>
          <a:xfrm>
            <a:off x="1535875" y="2104775"/>
            <a:ext cx="4922076" cy="273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Measuring Time by Day: Sundials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79" name="Google Shape;79;p16"/>
          <p:cNvSpPr txBox="1"/>
          <p:nvPr/>
        </p:nvSpPr>
        <p:spPr>
          <a:xfrm>
            <a:off x="1476625" y="1122000"/>
            <a:ext cx="4325700" cy="3759973"/>
          </a:xfrm>
          <a:prstGeom prst="rect">
            <a:avLst/>
          </a:prstGeom>
          <a:noFill/>
          <a:ln>
            <a:noFill/>
          </a:ln>
        </p:spPr>
        <p:txBody>
          <a:bodyPr spcFirstLastPara="1" wrap="square" lIns="91425" tIns="91425" rIns="91425" bIns="91425" anchor="t" anchorCtr="0">
            <a:spAutoFit/>
          </a:bodyPr>
          <a:lstStyle/>
          <a:p>
            <a:pPr lvl="0">
              <a:buSzPts val="1100"/>
            </a:pPr>
            <a:r>
              <a:rPr lang="it" sz="1600" dirty="0">
                <a:solidFill>
                  <a:schemeClr val="dk1"/>
                </a:solidFill>
                <a:latin typeface="Calibri"/>
                <a:ea typeface="Calibri"/>
                <a:cs typeface="Calibri"/>
                <a:sym typeface="Calibri"/>
              </a:rPr>
              <a:t>The first chronometric instruments were based on the changing direction and length of shadows cast by objects exposed to sunlight. The shadow of an indicator (called style or gnomon) falling on a set of hour lines showed the time. Alternatively, the Sun's height above the horizon could be measured </a:t>
            </a:r>
            <a:r>
              <a:rPr lang="it" sz="1600" dirty="0" smtClean="0">
                <a:solidFill>
                  <a:schemeClr val="dk1"/>
                </a:solidFill>
                <a:latin typeface="Calibri"/>
                <a:ea typeface="Calibri"/>
                <a:cs typeface="Calibri"/>
                <a:sym typeface="Calibri"/>
              </a:rPr>
              <a:t>directly</a:t>
            </a:r>
            <a:r>
              <a:rPr lang="it-IT" sz="1600" dirty="0">
                <a:latin typeface="Calibri"/>
                <a:ea typeface="Calibri"/>
                <a:cs typeface="Calibri"/>
                <a:sym typeface="Calibri"/>
              </a:rPr>
              <a:t> . </a:t>
            </a:r>
          </a:p>
          <a:p>
            <a:pPr lvl="0">
              <a:spcBef>
                <a:spcPts val="1000"/>
              </a:spcBef>
              <a:buSzPts val="1100"/>
            </a:pPr>
            <a:r>
              <a:rPr lang="it-IT" sz="1600" smtClean="0">
                <a:latin typeface="Calibri"/>
                <a:ea typeface="Calibri"/>
                <a:cs typeface="Calibri"/>
                <a:sym typeface="Calibri"/>
              </a:rPr>
              <a:t>T</a:t>
            </a:r>
            <a:r>
              <a:rPr lang="it" sz="1600" dirty="0" smtClean="0">
                <a:solidFill>
                  <a:schemeClr val="dk1"/>
                </a:solidFill>
                <a:latin typeface="Calibri"/>
                <a:ea typeface="Calibri"/>
                <a:cs typeface="Calibri"/>
                <a:sym typeface="Calibri"/>
              </a:rPr>
              <a:t>hanks </a:t>
            </a:r>
            <a:r>
              <a:rPr lang="it" sz="1600" dirty="0">
                <a:solidFill>
                  <a:schemeClr val="dk1"/>
                </a:solidFill>
                <a:latin typeface="Calibri"/>
                <a:ea typeface="Calibri"/>
                <a:cs typeface="Calibri"/>
                <a:sym typeface="Calibri"/>
              </a:rPr>
              <a:t>to the mastery of projective geometry, by the 16th century instrument makers were producing many different kinds of sundials - instruments that could be suspended from a hook, placed on shelves or mounted on walls, as well as pocket instruments. Some of these are still in use today.</a:t>
            </a:r>
            <a:endParaRPr sz="1600" dirty="0">
              <a:solidFill>
                <a:schemeClr val="dk1"/>
              </a:solidFill>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5987950" y="1170125"/>
            <a:ext cx="2604650" cy="3176400"/>
          </a:xfrm>
          <a:prstGeom prst="rect">
            <a:avLst/>
          </a:prstGeom>
          <a:noFill/>
          <a:ln>
            <a:noFill/>
          </a:ln>
        </p:spPr>
      </p:pic>
      <p:sp>
        <p:nvSpPr>
          <p:cNvPr id="81" name="Google Shape;81;p16"/>
          <p:cNvSpPr txBox="1"/>
          <p:nvPr/>
        </p:nvSpPr>
        <p:spPr>
          <a:xfrm>
            <a:off x="5987950" y="4336575"/>
            <a:ext cx="26046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Diptych dial</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Florence</a:t>
            </a:r>
            <a:endParaRPr sz="9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Sundials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87" name="Google Shape;87;p17"/>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88" name="Google Shape;88;p17"/>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Sundials are instruments based on the principle of a rod casting a shadow on a quadrant and were used to determine the time of the day.</a:t>
            </a:r>
            <a:endParaRPr sz="1800">
              <a:latin typeface="Calibri"/>
              <a:ea typeface="Calibri"/>
              <a:cs typeface="Calibri"/>
              <a:sym typeface="Calibri"/>
            </a:endParaRPr>
          </a:p>
        </p:txBody>
      </p:sp>
      <p:pic>
        <p:nvPicPr>
          <p:cNvPr id="89" name="Google Shape;89;p17">
            <a:hlinkClick r:id="rId3"/>
          </p:cNvPr>
          <p:cNvPicPr preferRelativeResize="0"/>
          <p:nvPr/>
        </p:nvPicPr>
        <p:blipFill>
          <a:blip r:embed="rId4">
            <a:alphaModFix/>
          </a:blip>
          <a:stretch>
            <a:fillRect/>
          </a:stretch>
        </p:blipFill>
        <p:spPr>
          <a:xfrm>
            <a:off x="1505901" y="2104775"/>
            <a:ext cx="4871099" cy="2733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Galileo’s New World</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95" name="Google Shape;95;p18"/>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96" name="Google Shape;96;p18"/>
          <p:cNvSpPr txBox="1"/>
          <p:nvPr/>
        </p:nvSpPr>
        <p:spPr>
          <a:xfrm>
            <a:off x="1476625" y="893400"/>
            <a:ext cx="729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In the Museo Galileo are displayed the only two surviving telescopes built by pisan scientist, together with other instruments of his invention.</a:t>
            </a:r>
            <a:endParaRPr sz="1800">
              <a:latin typeface="Calibri"/>
              <a:ea typeface="Calibri"/>
              <a:cs typeface="Calibri"/>
              <a:sym typeface="Calibri"/>
            </a:endParaRPr>
          </a:p>
        </p:txBody>
      </p:sp>
      <p:pic>
        <p:nvPicPr>
          <p:cNvPr id="97" name="Google Shape;97;p18">
            <a:hlinkClick r:id="rId3"/>
          </p:cNvPr>
          <p:cNvPicPr preferRelativeResize="0"/>
          <p:nvPr/>
        </p:nvPicPr>
        <p:blipFill>
          <a:blip r:embed="rId4">
            <a:alphaModFix/>
          </a:blip>
          <a:stretch>
            <a:fillRect/>
          </a:stretch>
        </p:blipFill>
        <p:spPr>
          <a:xfrm>
            <a:off x="1605250" y="2066375"/>
            <a:ext cx="4949125" cy="276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Telescope: Observing and Measuring Astronomical Phenomena</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3" name="Google Shape;103;p19"/>
          <p:cNvSpPr txBox="1"/>
          <p:nvPr/>
        </p:nvSpPr>
        <p:spPr>
          <a:xfrm>
            <a:off x="1524550" y="1470100"/>
            <a:ext cx="40113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it" sz="1800">
                <a:solidFill>
                  <a:schemeClr val="dk1"/>
                </a:solidFill>
                <a:highlight>
                  <a:srgbClr val="FFFFFF"/>
                </a:highlight>
                <a:latin typeface="Calibri"/>
                <a:ea typeface="Calibri"/>
                <a:cs typeface="Calibri"/>
                <a:sym typeface="Calibri"/>
              </a:rPr>
              <a:t>Although the first "spyglasses" were fabricated in Holland in the early 17th century, Galileo alone immediately realized their great astronomical potential. Using two lenses, a plane-convex objective and a plane-concave eyepiece, he perfected the telescope, improving it to a magnifying power of 20 and designing accessories that made it not only an observation instrument but also a device for measuring astronomical phenomena.</a:t>
            </a:r>
            <a:endParaRPr sz="1800">
              <a:latin typeface="Calibri"/>
              <a:ea typeface="Calibri"/>
              <a:cs typeface="Calibri"/>
              <a:sym typeface="Calibri"/>
            </a:endParaRPr>
          </a:p>
        </p:txBody>
      </p:sp>
      <p:pic>
        <p:nvPicPr>
          <p:cNvPr id="104" name="Google Shape;104;p19"/>
          <p:cNvPicPr preferRelativeResize="0"/>
          <p:nvPr/>
        </p:nvPicPr>
        <p:blipFill>
          <a:blip r:embed="rId3">
            <a:alphaModFix/>
          </a:blip>
          <a:stretch>
            <a:fillRect/>
          </a:stretch>
        </p:blipFill>
        <p:spPr>
          <a:xfrm>
            <a:off x="5483925" y="1749550"/>
            <a:ext cx="3384875" cy="2291250"/>
          </a:xfrm>
          <a:prstGeom prst="rect">
            <a:avLst/>
          </a:prstGeom>
          <a:noFill/>
          <a:ln>
            <a:noFill/>
          </a:ln>
        </p:spPr>
      </p:pic>
      <p:sp>
        <p:nvSpPr>
          <p:cNvPr id="105" name="Google Shape;105;p19"/>
          <p:cNvSpPr txBox="1"/>
          <p:nvPr/>
        </p:nvSpPr>
        <p:spPr>
          <a:xfrm>
            <a:off x="5483913" y="3982350"/>
            <a:ext cx="33849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Galileo's telescope</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Florence</a:t>
            </a:r>
            <a:endParaRPr sz="9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Telescope</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11" name="Google Shape;111;p20"/>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112" name="Google Shape;112;p20"/>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The first rudimentary telescope was invented in Holland. Galileo saw a few copies of it in Venice.</a:t>
            </a:r>
            <a:endParaRPr sz="1800">
              <a:latin typeface="Calibri"/>
              <a:ea typeface="Calibri"/>
              <a:cs typeface="Calibri"/>
              <a:sym typeface="Calibri"/>
            </a:endParaRPr>
          </a:p>
        </p:txBody>
      </p:sp>
      <p:pic>
        <p:nvPicPr>
          <p:cNvPr id="113" name="Google Shape;113;p20">
            <a:hlinkClick r:id="rId3"/>
          </p:cNvPr>
          <p:cNvPicPr preferRelativeResize="0"/>
          <p:nvPr/>
        </p:nvPicPr>
        <p:blipFill>
          <a:blip r:embed="rId4">
            <a:alphaModFix/>
          </a:blip>
          <a:stretch>
            <a:fillRect/>
          </a:stretch>
        </p:blipFill>
        <p:spPr>
          <a:xfrm>
            <a:off x="1617100" y="2066375"/>
            <a:ext cx="4926575" cy="2746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Telescope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19" name="Google Shape;119;p21"/>
          <p:cNvPicPr preferRelativeResize="0"/>
          <p:nvPr/>
        </p:nvPicPr>
        <p:blipFill>
          <a:blip r:embed="rId3">
            <a:alphaModFix/>
          </a:blip>
          <a:stretch>
            <a:fillRect/>
          </a:stretch>
        </p:blipFill>
        <p:spPr>
          <a:xfrm>
            <a:off x="1543750" y="1017725"/>
            <a:ext cx="5879175" cy="3974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1008</Words>
  <Application>Microsoft Office PowerPoint</Application>
  <PresentationFormat>Presentazione su schermo (16:9)</PresentationFormat>
  <Paragraphs>95</Paragraphs>
  <Slides>15</Slides>
  <Notes>15</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Arial</vt:lpstr>
      <vt:lpstr>Calibri</vt:lpstr>
      <vt:lpstr>Simple Light</vt:lpstr>
      <vt:lpstr>Galileo and the Celestial Phenomena</vt:lpstr>
      <vt:lpstr>Measuring Time by Night: Astrolabes and Nocturnals  </vt:lpstr>
      <vt:lpstr>Astronomical use of the plane astrolabe </vt:lpstr>
      <vt:lpstr>Measuring Time by Day: Sundials  </vt:lpstr>
      <vt:lpstr>Sundials </vt:lpstr>
      <vt:lpstr>Presentazione standard di PowerPoint</vt:lpstr>
      <vt:lpstr>The Telescope: Observing and Measuring Astronomical Phenomena  </vt:lpstr>
      <vt:lpstr>Presentazione standard di PowerPoint</vt:lpstr>
      <vt:lpstr>Telescope  </vt:lpstr>
      <vt:lpstr>Sunspots  </vt:lpstr>
      <vt:lpstr>Presentazione standard di PowerPoint</vt:lpstr>
      <vt:lpstr>Galileo and the Aurora Borealis  </vt:lpstr>
      <vt:lpstr>A “portable” aurora  </vt:lpstr>
      <vt:lpstr>Presentazione standard di PowerPoint</vt:lpstr>
      <vt:lpstr>More about Galileo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eye to the telescope,  Galileo and the celestial phenomena</dc:title>
  <cp:lastModifiedBy>Elena Fani</cp:lastModifiedBy>
  <cp:revision>11</cp:revision>
  <dcterms:modified xsi:type="dcterms:W3CDTF">2022-04-15T09:31:09Z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