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10" autoAdjust="0"/>
  </p:normalViewPr>
  <p:slideViewPr>
    <p:cSldViewPr snapToGrid="0">
      <p:cViewPr varScale="1">
        <p:scale>
          <a:sx n="131" d="100"/>
          <a:sy n="131" d="100"/>
        </p:scale>
        <p:origin x="13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ue.museogalileo.it/biography/GalileoGalilei.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ue.museogalileo.it/multimedia/PretelescopicAstronomy.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ue.museogalileo.it/multimedia/ArabAstronomy.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INTRODUCTION</a:t>
            </a:r>
          </a:p>
          <a:p>
            <a:pPr marL="0" lvl="0" indent="0" algn="l" rtl="0">
              <a:spcBef>
                <a:spcPts val="0"/>
              </a:spcBef>
              <a:spcAft>
                <a:spcPts val="0"/>
              </a:spcAft>
              <a:buNone/>
            </a:pPr>
            <a:r>
              <a:rPr lang="en-US" dirty="0" smtClean="0"/>
              <a:t>The lesson is structured to follow the inquiry system. At first, the student is involved in scientific questions to which he tries to answer, in a more exploratory phase, based on the experience and observation of the phenomenon. In this second phase, the teacher should only act as a facilitator, leaving students the opportunity to test their ideas and try to find a solution to problems in comparison with peers. Only later does the explanation phase arrive in which commonly accepted concepts and terminologies, that are useful for the interpretation of the evidence and the explanation of the phenomenon, are introduced.</a:t>
            </a:r>
          </a:p>
          <a:p>
            <a:pPr marL="0" lvl="0" indent="0" algn="l" rtl="0">
              <a:spcBef>
                <a:spcPts val="0"/>
              </a:spcBef>
              <a:spcAft>
                <a:spcPts val="0"/>
              </a:spcAft>
              <a:buNone/>
            </a:pPr>
            <a:r>
              <a:rPr lang="en-US" dirty="0" smtClean="0"/>
              <a:t> </a:t>
            </a:r>
          </a:p>
          <a:p>
            <a:pPr marL="0" lvl="0" indent="0" algn="l" rtl="0">
              <a:spcBef>
                <a:spcPts val="0"/>
              </a:spcBef>
              <a:spcAft>
                <a:spcPts val="0"/>
              </a:spcAft>
              <a:buNone/>
            </a:pPr>
            <a:r>
              <a:rPr lang="en-US" dirty="0" smtClean="0"/>
              <a:t>In this document we use the section of the speaker notes (which are not projected during the lesson) to provide teachers with some annotations on the procedure to follow, suggestions to be inspired by, only in case the discussion reaches a stalemate, and links to a more extensive documentation on the subject, including references to the booklet in pdf which can later be given to students as an aid to review.</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0109a805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0109a805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EN_Galileo_Celestial_Phenomena_Pre-Visit_booklet_11-13.pdf</a:t>
            </a:r>
            <a:r>
              <a:rPr lang="it">
                <a:solidFill>
                  <a:schemeClr val="dk1"/>
                </a:solidFill>
              </a:rPr>
              <a:t>, pp. 4-5</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fff99ff7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fff99ff7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INSTRUCTIONS FOR USE</a:t>
            </a:r>
            <a:endParaRPr i="1"/>
          </a:p>
          <a:p>
            <a:pPr marL="0" lvl="0" indent="0" algn="l" rtl="0">
              <a:spcBef>
                <a:spcPts val="0"/>
              </a:spcBef>
              <a:spcAft>
                <a:spcPts val="0"/>
              </a:spcAft>
              <a:buNone/>
            </a:pPr>
            <a:r>
              <a:rPr lang="it"/>
              <a:t>Ask students if they have ever been lost and what they have done to orient themselves. Without the help of cell phones or satellite navigators, how would they do it?</a:t>
            </a:r>
            <a:endParaRPr/>
          </a:p>
          <a:p>
            <a:pPr marL="0" lvl="0" indent="0" algn="l" rtl="0">
              <a:spcBef>
                <a:spcPts val="0"/>
              </a:spcBef>
              <a:spcAft>
                <a:spcPts val="0"/>
              </a:spcAft>
              <a:buNone/>
            </a:pPr>
            <a:endParaRPr/>
          </a:p>
          <a:p>
            <a:pPr marL="0" lvl="0" indent="0" algn="l" rtl="0">
              <a:spcBef>
                <a:spcPts val="0"/>
              </a:spcBef>
              <a:spcAft>
                <a:spcPts val="0"/>
              </a:spcAft>
              <a:buNone/>
            </a:pPr>
            <a:r>
              <a:rPr lang="it" b="1"/>
              <a:t>SUGGESTIONS</a:t>
            </a:r>
            <a:endParaRPr b="1"/>
          </a:p>
          <a:p>
            <a:pPr marL="0" lvl="0" indent="0" algn="l" rtl="0">
              <a:spcBef>
                <a:spcPts val="0"/>
              </a:spcBef>
              <a:spcAft>
                <a:spcPts val="0"/>
              </a:spcAft>
              <a:buNone/>
            </a:pPr>
            <a:r>
              <a:rPr lang="it"/>
              <a:t>This discussion serves to provoke a first reflection on the difficulties of orienting oneself without modern means and the usefulness of celestial observations. </a:t>
            </a:r>
            <a:r>
              <a:rPr lang="it">
                <a:solidFill>
                  <a:schemeClr val="dk1"/>
                </a:solidFill>
              </a:rPr>
              <a:t> </a:t>
            </a:r>
            <a:endParaRPr>
              <a:solidFill>
                <a:schemeClr val="dk1"/>
              </a:solidFill>
            </a:endParaRPr>
          </a:p>
          <a:p>
            <a:pPr marL="0" lvl="0" indent="0" algn="l" rtl="0">
              <a:spcBef>
                <a:spcPts val="0"/>
              </a:spcBef>
              <a:spcAft>
                <a:spcPts val="0"/>
              </a:spcAft>
              <a:buNone/>
            </a:pPr>
            <a:r>
              <a:rPr lang="it">
                <a:solidFill>
                  <a:schemeClr val="dk1"/>
                </a:solidFill>
              </a:rPr>
              <a:t>It will also lead to the discovery of ancient instruments, like the astrolabe, that will be explained during the visit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0109a805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0109a805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EN_Galileo_Celestial_Phenomena_Pre-Visit_booklet_11-13.pdf</a:t>
            </a:r>
            <a:r>
              <a:rPr lang="it">
                <a:solidFill>
                  <a:schemeClr val="dk1"/>
                </a:solidFill>
              </a:rPr>
              <a:t>, p. 8</a:t>
            </a:r>
            <a:r>
              <a:rPr lang="it" b="1">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INSTRUCTIONS FOR USE</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The purpose of these questions is only to find out what the students know about Galileo and provoke their curiosity on the subject.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as well as his revolutionary discoveries, methodology, instruments and his works, will be at the core of the visit, so it is not necessary to elaborate further.</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More material will be suggested for the post-visit phase.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Image: Carlo Marcellini, Bust of Galileo Galilei. Museo Galileo, Florence</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291df7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291df7c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INSTRUCTIONS FOR USE</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his revolutionary discoveries, methodology and instruments will be the core part of the visit and the post-visit, so in this phase is not necessary to deepen the subject.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For a short biography see also </a:t>
            </a:r>
            <a:r>
              <a:rPr lang="it" u="sng">
                <a:solidFill>
                  <a:schemeClr val="hlink"/>
                </a:solidFill>
                <a:hlinkClick r:id="rId3"/>
              </a:rPr>
              <a:t>https://catalogue.museogalileo.it/biography/GalileoGalilei.html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fff99ff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fff99ff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INSTRUCTIONS FOR USE</a:t>
            </a:r>
            <a:endParaRPr b="1"/>
          </a:p>
          <a:p>
            <a:pPr marL="0" lvl="0" indent="0" algn="l" rtl="0">
              <a:spcBef>
                <a:spcPts val="0"/>
              </a:spcBef>
              <a:spcAft>
                <a:spcPts val="0"/>
              </a:spcAft>
              <a:buNone/>
            </a:pPr>
            <a:r>
              <a:rPr lang="it"/>
              <a:t>Provoke a discussion starting from the suggested questions. Let students try to answer and share opinions. Check their current knowledge and </a:t>
            </a:r>
            <a:r>
              <a:rPr lang="it">
                <a:solidFill>
                  <a:schemeClr val="dk1"/>
                </a:solidFill>
              </a:rPr>
              <a:t>help them try to see the sky from the point of view of ancient people. </a:t>
            </a:r>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a:p>
          <a:p>
            <a:pPr marL="0" lvl="0" indent="0" algn="l" rtl="0">
              <a:spcBef>
                <a:spcPts val="0"/>
              </a:spcBef>
              <a:spcAft>
                <a:spcPts val="0"/>
              </a:spcAft>
              <a:buNone/>
            </a:pPr>
            <a:r>
              <a:rPr lang="it"/>
              <a:t>1) Possible answers: religious and social functions, astrological beliefs, orientation purposes, to predict seasons and macro weather patterns for agricultural needs (i.e. the reappearance of the star Sirius, identified with the goddess Isis, in the constellation of Canis Major, announced the annual inundation of the Nile).</a:t>
            </a:r>
            <a:endParaRPr/>
          </a:p>
          <a:p>
            <a:pPr marL="0" lvl="0" indent="0" algn="l" rtl="0">
              <a:spcBef>
                <a:spcPts val="0"/>
              </a:spcBef>
              <a:spcAft>
                <a:spcPts val="0"/>
              </a:spcAft>
              <a:buNone/>
            </a:pPr>
            <a:r>
              <a:rPr lang="it"/>
              <a:t>2) Man has always looked to the skies with both dread and expectation. The idea that the stars wield crucial influence over mankind was shared by all ancient civilisations. The universe was a space populated by divinities whose aspect, character and conduct were remarkably similar to those of mankind. While man has seen the planets as personifications of the gods, he has always identified the most visible groups of stars with animals and with familiar or imaginary figures. When interrogated according to the correct procedures, the heavenly vault could reveal an individual's fate, indicate the most propitious days for decisions affecting public and private life, foretell the astral configurations that announce crucial turning points in history, reveal the inclinations and practical aptitudes of an individual's character, show the influence that the planets and the signs of the zodiac have over the organs of the human body, and so on.</a:t>
            </a:r>
            <a:endParaRPr/>
          </a:p>
          <a:p>
            <a:pPr marL="0" lvl="0" indent="0" algn="l" rtl="0">
              <a:spcBef>
                <a:spcPts val="0"/>
              </a:spcBef>
              <a:spcAft>
                <a:spcPts val="0"/>
              </a:spcAft>
              <a:buNone/>
            </a:pPr>
            <a:endParaRPr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p>
          <a:p>
            <a:pPr marL="0" lvl="0" indent="0" algn="l" rtl="0">
              <a:spcBef>
                <a:spcPts val="0"/>
              </a:spcBef>
              <a:spcAft>
                <a:spcPts val="0"/>
              </a:spcAft>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https://catalogue.museogalileo.it/multimedia/PretelescopicAstronomy.html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0109a80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0109a80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i="1">
              <a:highlight>
                <a:schemeClr val="lt1"/>
              </a:highlight>
            </a:endParaRPr>
          </a:p>
          <a:p>
            <a:pPr marL="0" lvl="0" indent="0" algn="l" rtl="0">
              <a:spcBef>
                <a:spcPts val="0"/>
              </a:spcBef>
              <a:spcAft>
                <a:spcPts val="0"/>
              </a:spcAft>
              <a:buNone/>
            </a:pPr>
            <a:r>
              <a:rPr lang="it">
                <a:solidFill>
                  <a:schemeClr val="dk1"/>
                </a:solidFill>
              </a:rPr>
              <a:t>The video, its text transcription and some related instruments are available at </a:t>
            </a:r>
            <a:r>
              <a:rPr lang="it" u="sng">
                <a:solidFill>
                  <a:schemeClr val="hlink"/>
                </a:solidFill>
                <a:hlinkClick r:id="rId3"/>
              </a:rPr>
              <a:t>https://catalogue.museogalileo.it/multimedia/ArabAstronomy.html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fff99ff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fff99ff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INSTRUCTIONS FOR USE</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Start asking if anyone has ever made astronomical observations and if they have ever used a telescope. Let students confront their experiences and make them reflect on the challenges of observing the sky without modern means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SUGGESTIONS</a:t>
            </a:r>
            <a:endParaRPr b="1">
              <a:solidFill>
                <a:schemeClr val="dk1"/>
              </a:solidFill>
            </a:endParaRPr>
          </a:p>
          <a:p>
            <a:pPr marL="0" lvl="0" indent="0" algn="l" rtl="0">
              <a:spcBef>
                <a:spcPts val="0"/>
              </a:spcBef>
              <a:spcAft>
                <a:spcPts val="0"/>
              </a:spcAft>
              <a:buNone/>
            </a:pPr>
            <a:r>
              <a:rPr lang="it"/>
              <a:t>1) The celestial sphere seems like a revolving dome with thousands of lights embedded in it. Do you know why? If you had lived in antiquity how would you have explained and represented it? </a:t>
            </a:r>
            <a:endParaRPr/>
          </a:p>
          <a:p>
            <a:pPr marL="0" lvl="0" indent="0" algn="l" rtl="0">
              <a:spcBef>
                <a:spcPts val="0"/>
              </a:spcBef>
              <a:spcAft>
                <a:spcPts val="0"/>
              </a:spcAft>
              <a:buNone/>
            </a:pPr>
            <a:r>
              <a:rPr lang="it"/>
              <a:t>2) Examples of easily identifiable objects even without the help of an app: Sun, Moon, some of the brightest stars (we’ll see how to find the Pole Star and its importance during the visit and suggest some other stars for the post-visit phase), </a:t>
            </a:r>
            <a:r>
              <a:rPr lang="it">
                <a:solidFill>
                  <a:schemeClr val="dk1"/>
                </a:solidFill>
              </a:rPr>
              <a:t>all planets of our Solar System with the exception of Uranus and Neptune and artificial objects.</a:t>
            </a:r>
            <a:endParaRPr>
              <a:solidFill>
                <a:schemeClr val="dk1"/>
              </a:solidFill>
            </a:endParaRPr>
          </a:p>
          <a:p>
            <a:pPr marL="0" lvl="0" indent="0" algn="l" rtl="0">
              <a:spcBef>
                <a:spcPts val="0"/>
              </a:spcBef>
              <a:spcAft>
                <a:spcPts val="0"/>
              </a:spcAft>
              <a:buNone/>
            </a:pPr>
            <a:r>
              <a:rPr lang="it">
                <a:solidFill>
                  <a:schemeClr val="dk1"/>
                </a:solidFill>
              </a:rPr>
              <a:t>3) Stars twinkle and planets don’t. There’s a difference also in the perceived movement: see slide 7</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0109a805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0109a805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chemeClr val="dk1"/>
                </a:solidFill>
              </a:rPr>
              <a:t>IN-DEPTH</a:t>
            </a:r>
            <a:endParaRPr b="1" dirty="0">
              <a:solidFill>
                <a:schemeClr val="dk1"/>
              </a:solidFill>
            </a:endParaRPr>
          </a:p>
          <a:p>
            <a:pPr marL="0" lvl="0" indent="0" algn="l" rtl="0">
              <a:spcBef>
                <a:spcPts val="0"/>
              </a:spcBef>
              <a:spcAft>
                <a:spcPts val="0"/>
              </a:spcAft>
              <a:buNone/>
            </a:pPr>
            <a:r>
              <a:rPr lang="it" i="1" dirty="0">
                <a:solidFill>
                  <a:schemeClr val="dk1"/>
                </a:solidFill>
              </a:rPr>
              <a:t>EN_Galileo_Celestial_Phenomena_Pre-Visit_booklet_11-13.pdf</a:t>
            </a:r>
            <a:r>
              <a:rPr lang="it" dirty="0">
                <a:solidFill>
                  <a:schemeClr val="dk1"/>
                </a:solidFill>
              </a:rPr>
              <a:t>, pp. 2-3</a:t>
            </a:r>
            <a:r>
              <a:rPr lang="it" b="1" dirty="0">
                <a:solidFill>
                  <a:schemeClr val="dk1"/>
                </a:solidFill>
              </a:rPr>
              <a:t> </a:t>
            </a:r>
            <a:endParaRPr dirty="0"/>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109a805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0109a805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chemeClr val="dk1"/>
                </a:solidFill>
              </a:rPr>
              <a:t>SUGGESTIONS</a:t>
            </a:r>
            <a:endParaRPr b="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Planes and satellites </a:t>
            </a:r>
            <a:r>
              <a:rPr lang="it" dirty="0" smtClean="0">
                <a:solidFill>
                  <a:schemeClr val="dk1"/>
                </a:solidFill>
              </a:rPr>
              <a:t>are </a:t>
            </a:r>
            <a:r>
              <a:rPr lang="it" dirty="0">
                <a:solidFill>
                  <a:schemeClr val="dk1"/>
                </a:solidFill>
              </a:rPr>
              <a:t>easily distinguished because they move faster.</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25cc79d7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25cc79d7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SUGGESTIONS</a:t>
            </a:r>
            <a:endParaRPr b="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You can take a cue from the slide to ask why, for example, the first quarter is also called the crescent moon (from the Latin verb </a:t>
            </a:r>
            <a:r>
              <a:rPr lang="it" i="1" dirty="0">
                <a:solidFill>
                  <a:schemeClr val="dk1"/>
                </a:solidFill>
              </a:rPr>
              <a:t>crescere</a:t>
            </a:r>
            <a:r>
              <a:rPr lang="it" dirty="0">
                <a:solidFill>
                  <a:schemeClr val="dk1"/>
                </a:solidFill>
              </a:rPr>
              <a:t>, to grow) or if the appearance of the phases in our hemisphere and in the southern one are identical. You could also have students observe the Moon for a few nights so that they find out what phase we are at (without using the Internet) and notice that, for an observer who is in the northern hemisphere like us, when the Moon is waxing the illuminated part of the lunar disk is on the right, while when it is waning it is on the left.</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it" b="1" dirty="0">
                <a:solidFill>
                  <a:schemeClr val="dk1"/>
                </a:solidFill>
              </a:rPr>
              <a:t>IN-DEPTH</a:t>
            </a:r>
            <a:endParaRPr b="1" dirty="0">
              <a:solidFill>
                <a:schemeClr val="dk1"/>
              </a:solidFill>
            </a:endParaRPr>
          </a:p>
          <a:p>
            <a:pPr marL="0" lvl="0" indent="0" algn="l" rtl="0">
              <a:spcBef>
                <a:spcPts val="0"/>
              </a:spcBef>
              <a:spcAft>
                <a:spcPts val="0"/>
              </a:spcAft>
              <a:buClr>
                <a:schemeClr val="dk1"/>
              </a:buClr>
              <a:buSzPts val="1100"/>
              <a:buFont typeface="Arial"/>
              <a:buNone/>
            </a:pPr>
            <a:r>
              <a:rPr lang="it" i="1" dirty="0">
                <a:solidFill>
                  <a:schemeClr val="dk1"/>
                </a:solidFill>
              </a:rPr>
              <a:t>EN_Galileo_Celestial_Phenomena_Pre-Visit_booklet_11-13.pdf</a:t>
            </a:r>
            <a:r>
              <a:rPr lang="it" dirty="0">
                <a:solidFill>
                  <a:schemeClr val="dk1"/>
                </a:solidFill>
              </a:rPr>
              <a:t>, p. 6</a:t>
            </a:r>
            <a:r>
              <a:rPr lang="it" b="1"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highlight>
                <a:srgbClr val="FFFF00"/>
              </a:highlight>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109a805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109a805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IN-DEPTH</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EN_Galileo_Celestial_Phenomena_Pre-Visit_booklet_11-13.pdf</a:t>
            </a:r>
            <a:r>
              <a:rPr lang="it">
                <a:solidFill>
                  <a:schemeClr val="dk1"/>
                </a:solidFill>
              </a:rPr>
              <a:t>, p. 7</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e500004.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video.museogalileo.it/hd/e500003.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3480" dirty="0" smtClean="0">
                <a:latin typeface="Calibri"/>
                <a:ea typeface="Calibri"/>
                <a:cs typeface="Calibri"/>
                <a:sym typeface="Calibri"/>
              </a:rPr>
              <a:t>Galileo </a:t>
            </a:r>
            <a:r>
              <a:rPr lang="it" sz="3480" dirty="0">
                <a:latin typeface="Calibri"/>
                <a:ea typeface="Calibri"/>
                <a:cs typeface="Calibri"/>
                <a:sym typeface="Calibri"/>
              </a:rPr>
              <a:t>and the </a:t>
            </a:r>
            <a:r>
              <a:rPr lang="it" sz="3480" smtClean="0">
                <a:latin typeface="Calibri"/>
                <a:ea typeface="Calibri"/>
                <a:cs typeface="Calibri"/>
                <a:sym typeface="Calibri"/>
              </a:rPr>
              <a:t>Celestial Phenomena</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Pre-visit </a:t>
            </a:r>
            <a:endParaRPr sz="2600">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(Middle school, age 11-13)</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Geocentric System</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30" name="Google Shape;130;p22"/>
          <p:cNvPicPr preferRelativeResize="0"/>
          <p:nvPr/>
        </p:nvPicPr>
        <p:blipFill>
          <a:blip r:embed="rId3">
            <a:alphaModFix/>
          </a:blip>
          <a:stretch>
            <a:fillRect/>
          </a:stretch>
        </p:blipFill>
        <p:spPr>
          <a:xfrm>
            <a:off x="1689050" y="1017725"/>
            <a:ext cx="3729051" cy="3724475"/>
          </a:xfrm>
          <a:prstGeom prst="rect">
            <a:avLst/>
          </a:prstGeom>
          <a:noFill/>
          <a:ln>
            <a:noFill/>
          </a:ln>
        </p:spPr>
      </p:pic>
      <p:sp>
        <p:nvSpPr>
          <p:cNvPr id="131" name="Google Shape;131;p22"/>
          <p:cNvSpPr txBox="1"/>
          <p:nvPr/>
        </p:nvSpPr>
        <p:spPr>
          <a:xfrm>
            <a:off x="5976800" y="1178125"/>
            <a:ext cx="26292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Under the geocentric model all celestial bodies orbit Earth following this order:</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Moon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Mercury</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Venus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Sun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Mars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Jupiter</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Saturn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fixed stars located on the celestial sphere</a:t>
            </a:r>
            <a:endParaRPr sz="1600">
              <a:latin typeface="Calibri"/>
              <a:ea typeface="Calibri"/>
              <a:cs typeface="Calibri"/>
              <a:sym typeface="Calibri"/>
            </a:endParaRPr>
          </a:p>
        </p:txBody>
      </p:sp>
      <p:sp>
        <p:nvSpPr>
          <p:cNvPr id="132" name="Google Shape;132;p22"/>
          <p:cNvSpPr txBox="1"/>
          <p:nvPr/>
        </p:nvSpPr>
        <p:spPr>
          <a:xfrm>
            <a:off x="1748000" y="4714875"/>
            <a:ext cx="36702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Model of the geocentric system. Museo Galileo, Florence</a:t>
            </a:r>
            <a:endParaRPr sz="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p:nvPr/>
        </p:nvSpPr>
        <p:spPr>
          <a:xfrm>
            <a:off x="1451100" y="2347525"/>
            <a:ext cx="3965400" cy="861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1451100" y="1422375"/>
            <a:ext cx="39510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Orientation problems</a:t>
            </a:r>
            <a:endParaRPr b="1">
              <a:latin typeface="Calibri"/>
              <a:ea typeface="Calibri"/>
              <a:cs typeface="Calibri"/>
              <a:sym typeface="Calibri"/>
            </a:endParaRPr>
          </a:p>
        </p:txBody>
      </p:sp>
      <p:sp>
        <p:nvSpPr>
          <p:cNvPr id="140" name="Google Shape;140;p23"/>
          <p:cNvSpPr txBox="1">
            <a:spLocks noGrp="1"/>
          </p:cNvSpPr>
          <p:nvPr>
            <p:ph type="body" idx="1"/>
          </p:nvPr>
        </p:nvSpPr>
        <p:spPr>
          <a:xfrm>
            <a:off x="1410675" y="1457275"/>
            <a:ext cx="4181400" cy="24399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How do we reach a place we haven’t been before? </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Can you orient yourself without GPS? What can you use?</a:t>
            </a:r>
            <a:endParaRPr sz="2000">
              <a:latin typeface="Calibri"/>
              <a:ea typeface="Calibri"/>
              <a:cs typeface="Calibri"/>
              <a:sym typeface="Calibri"/>
            </a:endParaRPr>
          </a:p>
        </p:txBody>
      </p:sp>
      <p:pic>
        <p:nvPicPr>
          <p:cNvPr id="141" name="Google Shape;141;p23"/>
          <p:cNvPicPr preferRelativeResize="0"/>
          <p:nvPr/>
        </p:nvPicPr>
        <p:blipFill>
          <a:blip r:embed="rId3">
            <a:alphaModFix/>
          </a:blip>
          <a:stretch>
            <a:fillRect/>
          </a:stretch>
        </p:blipFill>
        <p:spPr>
          <a:xfrm>
            <a:off x="5744475" y="1428675"/>
            <a:ext cx="3247125" cy="2746467"/>
          </a:xfrm>
          <a:prstGeom prst="rect">
            <a:avLst/>
          </a:prstGeom>
          <a:noFill/>
          <a:ln>
            <a:noFill/>
          </a:ln>
        </p:spPr>
      </p:pic>
      <p:sp>
        <p:nvSpPr>
          <p:cNvPr id="142" name="Google Shape;142;p23"/>
          <p:cNvSpPr txBox="1"/>
          <p:nvPr/>
        </p:nvSpPr>
        <p:spPr>
          <a:xfrm>
            <a:off x="5744475" y="4098950"/>
            <a:ext cx="3247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Instruments for navigation. Museo Galileo, Florence</a:t>
            </a:r>
            <a:endParaRPr sz="7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Astrolabe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48" name="Google Shape;148;p24"/>
          <p:cNvSpPr txBox="1"/>
          <p:nvPr/>
        </p:nvSpPr>
        <p:spPr>
          <a:xfrm>
            <a:off x="1410675" y="1196475"/>
            <a:ext cx="3211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The planispheric astrolabe is the most important and versatile instrument made in antiquity for the analogical performance of astronomical computations that would otherwise have been long and complex.</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For example, it was used to calculate the position of a star or the time of day.</a:t>
            </a:r>
            <a:endParaRPr sz="1800">
              <a:latin typeface="Calibri"/>
              <a:ea typeface="Calibri"/>
              <a:cs typeface="Calibri"/>
              <a:sym typeface="Calibri"/>
            </a:endParaRPr>
          </a:p>
        </p:txBody>
      </p:sp>
      <p:pic>
        <p:nvPicPr>
          <p:cNvPr id="149" name="Google Shape;149;p24"/>
          <p:cNvPicPr preferRelativeResize="0"/>
          <p:nvPr/>
        </p:nvPicPr>
        <p:blipFill>
          <a:blip r:embed="rId3">
            <a:alphaModFix/>
          </a:blip>
          <a:stretch>
            <a:fillRect/>
          </a:stretch>
        </p:blipFill>
        <p:spPr>
          <a:xfrm>
            <a:off x="5260700" y="733500"/>
            <a:ext cx="3015051" cy="3874225"/>
          </a:xfrm>
          <a:prstGeom prst="rect">
            <a:avLst/>
          </a:prstGeom>
          <a:noFill/>
          <a:ln>
            <a:noFill/>
          </a:ln>
        </p:spPr>
      </p:pic>
      <p:sp>
        <p:nvSpPr>
          <p:cNvPr id="150" name="Google Shape;150;p24"/>
          <p:cNvSpPr txBox="1"/>
          <p:nvPr/>
        </p:nvSpPr>
        <p:spPr>
          <a:xfrm>
            <a:off x="5260575" y="4577950"/>
            <a:ext cx="3015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Christoph Schissler, Plane astrolabe (1560). Museo Galileo, Florence</a:t>
            </a:r>
            <a:endParaRPr sz="7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p:nvPr/>
        </p:nvSpPr>
        <p:spPr>
          <a:xfrm>
            <a:off x="1451100" y="2347525"/>
            <a:ext cx="3241800" cy="861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 New World</a:t>
            </a:r>
            <a:endParaRPr b="1">
              <a:latin typeface="Calibri"/>
              <a:ea typeface="Calibri"/>
              <a:cs typeface="Calibri"/>
              <a:sym typeface="Calibri"/>
            </a:endParaRPr>
          </a:p>
        </p:txBody>
      </p:sp>
      <p:sp>
        <p:nvSpPr>
          <p:cNvPr id="158" name="Google Shape;158;p25"/>
          <p:cNvSpPr txBox="1">
            <a:spLocks noGrp="1"/>
          </p:cNvSpPr>
          <p:nvPr>
            <p:ph type="body" idx="1"/>
          </p:nvPr>
        </p:nvSpPr>
        <p:spPr>
          <a:xfrm>
            <a:off x="1382100" y="1634625"/>
            <a:ext cx="3406800" cy="1469400"/>
          </a:xfrm>
          <a:prstGeom prst="rect">
            <a:avLst/>
          </a:prstGeom>
        </p:spPr>
        <p:txBody>
          <a:bodyPr spcFirstLastPara="1" wrap="square" lIns="91425" tIns="91425" rIns="91425" bIns="91425" anchor="t" anchorCtr="0">
            <a:normAutofit/>
          </a:bodyPr>
          <a:lstStyle/>
          <a:p>
            <a:pPr marL="457200" lvl="0" indent="-355600" algn="l" rtl="0">
              <a:lnSpc>
                <a:spcPct val="8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Do you know this man?</a:t>
            </a:r>
            <a:endParaRPr sz="2000">
              <a:solidFill>
                <a:schemeClr val="dk1"/>
              </a:solidFill>
              <a:latin typeface="Calibri"/>
              <a:ea typeface="Calibri"/>
              <a:cs typeface="Calibri"/>
              <a:sym typeface="Calibri"/>
            </a:endParaRPr>
          </a:p>
          <a:p>
            <a:pPr marL="457200" lvl="0" indent="0" algn="l" rtl="0">
              <a:lnSpc>
                <a:spcPct val="80000"/>
              </a:lnSpc>
              <a:spcBef>
                <a:spcPts val="55"/>
              </a:spcBef>
              <a:spcAft>
                <a:spcPts val="0"/>
              </a:spcAft>
              <a:buNone/>
            </a:pPr>
            <a:endParaRPr sz="2000">
              <a:solidFill>
                <a:schemeClr val="dk1"/>
              </a:solidFill>
              <a:latin typeface="Calibri"/>
              <a:ea typeface="Calibri"/>
              <a:cs typeface="Calibri"/>
              <a:sym typeface="Calibri"/>
            </a:endParaRPr>
          </a:p>
          <a:p>
            <a:pPr marL="457200" lvl="0" indent="0" algn="l" rtl="0">
              <a:lnSpc>
                <a:spcPct val="80000"/>
              </a:lnSpc>
              <a:spcBef>
                <a:spcPts val="55"/>
              </a:spcBef>
              <a:spcAft>
                <a:spcPts val="0"/>
              </a:spcAft>
              <a:buNone/>
            </a:pPr>
            <a:endParaRPr sz="2000">
              <a:solidFill>
                <a:schemeClr val="dk1"/>
              </a:solidFill>
              <a:latin typeface="Calibri"/>
              <a:ea typeface="Calibri"/>
              <a:cs typeface="Calibri"/>
              <a:sym typeface="Calibri"/>
            </a:endParaRPr>
          </a:p>
          <a:p>
            <a:pPr marL="457200" lvl="0" indent="-355600" algn="l" rtl="0">
              <a:lnSpc>
                <a:spcPct val="8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What do you know about his life?</a:t>
            </a:r>
            <a:endParaRPr sz="2000">
              <a:latin typeface="Calibri"/>
              <a:ea typeface="Calibri"/>
              <a:cs typeface="Calibri"/>
              <a:sym typeface="Calibri"/>
            </a:endParaRPr>
          </a:p>
        </p:txBody>
      </p:sp>
      <p:pic>
        <p:nvPicPr>
          <p:cNvPr id="159" name="Google Shape;159;p25"/>
          <p:cNvPicPr preferRelativeResize="0"/>
          <p:nvPr/>
        </p:nvPicPr>
        <p:blipFill>
          <a:blip r:embed="rId3">
            <a:alphaModFix/>
          </a:blip>
          <a:stretch>
            <a:fillRect/>
          </a:stretch>
        </p:blipFill>
        <p:spPr>
          <a:xfrm>
            <a:off x="5143500" y="868000"/>
            <a:ext cx="3286951" cy="3942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Galileo Galileo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65" name="Google Shape;165;p26"/>
          <p:cNvSpPr txBox="1"/>
          <p:nvPr/>
        </p:nvSpPr>
        <p:spPr>
          <a:xfrm>
            <a:off x="1410675" y="1120275"/>
            <a:ext cx="36459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b="1">
                <a:latin typeface="Calibri"/>
                <a:ea typeface="Calibri"/>
                <a:cs typeface="Calibri"/>
                <a:sym typeface="Calibri"/>
              </a:rPr>
              <a:t>Identity Card</a:t>
            </a:r>
            <a:endParaRPr sz="1800" b="1">
              <a:latin typeface="Calibri"/>
              <a:ea typeface="Calibri"/>
              <a:cs typeface="Calibri"/>
              <a:sym typeface="Calibri"/>
            </a:endParaRPr>
          </a:p>
          <a:p>
            <a:pPr marL="0" lvl="0" indent="0" algn="l" rtl="0">
              <a:spcBef>
                <a:spcPts val="0"/>
              </a:spcBef>
              <a:spcAft>
                <a:spcPts val="0"/>
              </a:spcAft>
              <a:buNone/>
            </a:pPr>
            <a:r>
              <a:rPr lang="it" sz="1800" i="1">
                <a:solidFill>
                  <a:srgbClr val="0563C1"/>
                </a:solidFill>
                <a:latin typeface="Calibri"/>
                <a:ea typeface="Calibri"/>
                <a:cs typeface="Calibri"/>
                <a:sym typeface="Calibri"/>
              </a:rPr>
              <a:t>Name</a:t>
            </a:r>
            <a:r>
              <a:rPr lang="it" sz="1800">
                <a:solidFill>
                  <a:srgbClr val="0563C1"/>
                </a:solidFill>
                <a:latin typeface="Calibri"/>
                <a:ea typeface="Calibri"/>
                <a:cs typeface="Calibri"/>
                <a:sym typeface="Calibri"/>
              </a:rPr>
              <a:t>:</a:t>
            </a:r>
            <a:r>
              <a:rPr lang="it" sz="1800">
                <a:latin typeface="Calibri"/>
                <a:ea typeface="Calibri"/>
                <a:cs typeface="Calibri"/>
                <a:sym typeface="Calibri"/>
              </a:rPr>
              <a:t> Galileo Galilei</a:t>
            </a:r>
            <a:endParaRPr sz="1800">
              <a:latin typeface="Calibri"/>
              <a:ea typeface="Calibri"/>
              <a:cs typeface="Calibri"/>
              <a:sym typeface="Calibri"/>
            </a:endParaRPr>
          </a:p>
          <a:p>
            <a:pPr marL="0" lvl="0" indent="0" algn="l" rtl="0">
              <a:spcBef>
                <a:spcPts val="0"/>
              </a:spcBef>
              <a:spcAft>
                <a:spcPts val="0"/>
              </a:spcAft>
              <a:buNone/>
            </a:pPr>
            <a:r>
              <a:rPr lang="it" sz="1800" i="1">
                <a:solidFill>
                  <a:srgbClr val="0563C1"/>
                </a:solidFill>
                <a:latin typeface="Calibri"/>
                <a:ea typeface="Calibri"/>
                <a:cs typeface="Calibri"/>
                <a:sym typeface="Calibri"/>
              </a:rPr>
              <a:t>Date of Birth</a:t>
            </a:r>
            <a:r>
              <a:rPr lang="it" sz="1800">
                <a:solidFill>
                  <a:srgbClr val="0563C1"/>
                </a:solidFill>
                <a:latin typeface="Calibri"/>
                <a:ea typeface="Calibri"/>
                <a:cs typeface="Calibri"/>
                <a:sym typeface="Calibri"/>
              </a:rPr>
              <a:t>: </a:t>
            </a:r>
            <a:r>
              <a:rPr lang="it" sz="1800">
                <a:latin typeface="Calibri"/>
                <a:ea typeface="Calibri"/>
                <a:cs typeface="Calibri"/>
                <a:sym typeface="Calibri"/>
              </a:rPr>
              <a:t>February 15, 1564</a:t>
            </a:r>
            <a:endParaRPr sz="1800">
              <a:latin typeface="Calibri"/>
              <a:ea typeface="Calibri"/>
              <a:cs typeface="Calibri"/>
              <a:sym typeface="Calibri"/>
            </a:endParaRPr>
          </a:p>
          <a:p>
            <a:pPr marL="0" lvl="0" indent="0" algn="l" rtl="0">
              <a:spcBef>
                <a:spcPts val="0"/>
              </a:spcBef>
              <a:spcAft>
                <a:spcPts val="0"/>
              </a:spcAft>
              <a:buNone/>
            </a:pPr>
            <a:r>
              <a:rPr lang="it" sz="1800" i="1">
                <a:solidFill>
                  <a:srgbClr val="0563C1"/>
                </a:solidFill>
                <a:latin typeface="Calibri"/>
                <a:ea typeface="Calibri"/>
                <a:cs typeface="Calibri"/>
                <a:sym typeface="Calibri"/>
              </a:rPr>
              <a:t>Place of Birth</a:t>
            </a:r>
            <a:r>
              <a:rPr lang="it" sz="1800">
                <a:solidFill>
                  <a:srgbClr val="0563C1"/>
                </a:solidFill>
                <a:latin typeface="Calibri"/>
                <a:ea typeface="Calibri"/>
                <a:cs typeface="Calibri"/>
                <a:sym typeface="Calibri"/>
              </a:rPr>
              <a:t>:</a:t>
            </a:r>
            <a:r>
              <a:rPr lang="it" sz="1800">
                <a:latin typeface="Calibri"/>
                <a:ea typeface="Calibri"/>
                <a:cs typeface="Calibri"/>
                <a:sym typeface="Calibri"/>
              </a:rPr>
              <a:t> Pisa, Italy</a:t>
            </a:r>
            <a:endParaRPr sz="1800">
              <a:latin typeface="Calibri"/>
              <a:ea typeface="Calibri"/>
              <a:cs typeface="Calibri"/>
              <a:sym typeface="Calibri"/>
            </a:endParaRPr>
          </a:p>
          <a:p>
            <a:pPr marL="0" lvl="0" indent="0" algn="l" rtl="0">
              <a:spcBef>
                <a:spcPts val="0"/>
              </a:spcBef>
              <a:spcAft>
                <a:spcPts val="0"/>
              </a:spcAft>
              <a:buNone/>
            </a:pPr>
            <a:r>
              <a:rPr lang="it" sz="1800" i="1">
                <a:solidFill>
                  <a:srgbClr val="0563C1"/>
                </a:solidFill>
                <a:latin typeface="Calibri"/>
                <a:ea typeface="Calibri"/>
                <a:cs typeface="Calibri"/>
                <a:sym typeface="Calibri"/>
              </a:rPr>
              <a:t>Identifying Marks</a:t>
            </a:r>
            <a:r>
              <a:rPr lang="it" sz="1800">
                <a:solidFill>
                  <a:srgbClr val="0563C1"/>
                </a:solidFill>
                <a:latin typeface="Calibri"/>
                <a:ea typeface="Calibri"/>
                <a:cs typeface="Calibri"/>
                <a:sym typeface="Calibri"/>
              </a:rPr>
              <a:t>:</a:t>
            </a:r>
            <a:r>
              <a:rPr lang="it" sz="1800">
                <a:latin typeface="Calibri"/>
                <a:ea typeface="Calibri"/>
                <a:cs typeface="Calibri"/>
                <a:sym typeface="Calibri"/>
              </a:rPr>
              <a:t> Very curious experimenter and observer of the Universe</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Being a professor, Galileo was obliged to wear a long toga. These robes served the purpose of conveying the person’s status.</a:t>
            </a:r>
            <a:endParaRPr sz="1800">
              <a:latin typeface="Calibri"/>
              <a:ea typeface="Calibri"/>
              <a:cs typeface="Calibri"/>
              <a:sym typeface="Calibri"/>
            </a:endParaRPr>
          </a:p>
        </p:txBody>
      </p:sp>
      <p:pic>
        <p:nvPicPr>
          <p:cNvPr id="166" name="Google Shape;166;p26"/>
          <p:cNvPicPr preferRelativeResize="0"/>
          <p:nvPr/>
        </p:nvPicPr>
        <p:blipFill>
          <a:blip r:embed="rId3">
            <a:alphaModFix/>
          </a:blip>
          <a:stretch>
            <a:fillRect/>
          </a:stretch>
        </p:blipFill>
        <p:spPr>
          <a:xfrm>
            <a:off x="5732275" y="1120275"/>
            <a:ext cx="2384800" cy="3418851"/>
          </a:xfrm>
          <a:prstGeom prst="rect">
            <a:avLst/>
          </a:prstGeom>
          <a:noFill/>
          <a:ln>
            <a:noFill/>
          </a:ln>
        </p:spPr>
      </p:pic>
      <p:sp>
        <p:nvSpPr>
          <p:cNvPr id="167" name="Google Shape;167;p26"/>
          <p:cNvSpPr txBox="1"/>
          <p:nvPr/>
        </p:nvSpPr>
        <p:spPr>
          <a:xfrm>
            <a:off x="5769375" y="4475400"/>
            <a:ext cx="2310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Illustration by Elena Triolo. Museo Galileo, Florence</a:t>
            </a:r>
            <a:endParaRPr sz="7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293050" y="2417650"/>
            <a:ext cx="3951000" cy="919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293050" y="1459825"/>
            <a:ext cx="3951000" cy="675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importance of the sky in antiquity</a:t>
            </a:r>
            <a:endParaRPr b="1">
              <a:latin typeface="Calibri"/>
              <a:ea typeface="Calibri"/>
              <a:cs typeface="Calibri"/>
              <a:sym typeface="Calibri"/>
            </a:endParaRPr>
          </a:p>
        </p:txBody>
      </p:sp>
      <p:sp>
        <p:nvSpPr>
          <p:cNvPr id="65" name="Google Shape;65;p14"/>
          <p:cNvSpPr txBox="1">
            <a:spLocks noGrp="1"/>
          </p:cNvSpPr>
          <p:nvPr>
            <p:ph type="body" idx="1"/>
          </p:nvPr>
        </p:nvSpPr>
        <p:spPr>
          <a:xfrm>
            <a:off x="1193250" y="1397825"/>
            <a:ext cx="4165500" cy="20781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Why was it important to observe the sky in ancient times? </a:t>
            </a:r>
            <a:endParaRPr sz="2000">
              <a:solidFill>
                <a:schemeClr val="dk1"/>
              </a:solidFill>
              <a:latin typeface="Calibri"/>
              <a:ea typeface="Calibri"/>
              <a:cs typeface="Calibri"/>
              <a:sym typeface="Calibri"/>
            </a:endParaRPr>
          </a:p>
          <a:p>
            <a:pPr marL="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How was the sky observed in antiquity and how did people imagine the Universe? </a:t>
            </a:r>
            <a:endParaRPr sz="2000">
              <a:latin typeface="Calibri"/>
              <a:ea typeface="Calibri"/>
              <a:cs typeface="Calibri"/>
              <a:sym typeface="Calibri"/>
            </a:endParaRPr>
          </a:p>
        </p:txBody>
      </p:sp>
      <p:pic>
        <p:nvPicPr>
          <p:cNvPr id="66" name="Google Shape;66;p14"/>
          <p:cNvPicPr preferRelativeResize="0"/>
          <p:nvPr/>
        </p:nvPicPr>
        <p:blipFill>
          <a:blip r:embed="rId3">
            <a:alphaModFix/>
          </a:blip>
          <a:stretch>
            <a:fillRect/>
          </a:stretch>
        </p:blipFill>
        <p:spPr>
          <a:xfrm>
            <a:off x="5470225" y="1461138"/>
            <a:ext cx="3487900" cy="22212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Pretelescopic astronomy</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72" name="Google Shape;72;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65875" y="2104775"/>
            <a:ext cx="4915979" cy="2733925"/>
          </a:xfrm>
          <a:prstGeom prst="rect">
            <a:avLst/>
          </a:prstGeom>
          <a:noFill/>
          <a:ln>
            <a:noFill/>
          </a:ln>
        </p:spPr>
      </p:pic>
      <p:sp>
        <p:nvSpPr>
          <p:cNvPr id="74" name="Google Shape;74;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Some of the extraordinary results of naked-eye celestial observation in antiquity.</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486875" y="445025"/>
            <a:ext cx="7624500" cy="51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Arab astronomy</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80" name="Google Shape;80;p1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Watch the video </a:t>
            </a:r>
            <a:endParaRPr sz="1600" b="1">
              <a:latin typeface="Calibri"/>
              <a:ea typeface="Calibri"/>
              <a:cs typeface="Calibri"/>
              <a:sym typeface="Calibri"/>
            </a:endParaRPr>
          </a:p>
        </p:txBody>
      </p:sp>
      <p:pic>
        <p:nvPicPr>
          <p:cNvPr id="81" name="Google Shape;81;p16">
            <a:hlinkClick r:id="rId3"/>
          </p:cNvPr>
          <p:cNvPicPr preferRelativeResize="0"/>
          <p:nvPr/>
        </p:nvPicPr>
        <p:blipFill>
          <a:blip r:embed="rId4">
            <a:alphaModFix/>
          </a:blip>
          <a:stretch>
            <a:fillRect/>
          </a:stretch>
        </p:blipFill>
        <p:spPr>
          <a:xfrm>
            <a:off x="1590875" y="2067025"/>
            <a:ext cx="4915126" cy="2764425"/>
          </a:xfrm>
          <a:prstGeom prst="rect">
            <a:avLst/>
          </a:prstGeom>
          <a:noFill/>
          <a:ln>
            <a:noFill/>
          </a:ln>
        </p:spPr>
      </p:pic>
      <p:sp>
        <p:nvSpPr>
          <p:cNvPr id="82" name="Google Shape;82;p16"/>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In the Arab world, the study of astronomy was of great importance because it was used for religious practices.</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1350525" y="4267100"/>
            <a:ext cx="3907800" cy="6585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1336150" y="2342350"/>
            <a:ext cx="3907800" cy="1707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1336150" y="1140650"/>
            <a:ext cx="3907800" cy="1005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Astronomical observations</a:t>
            </a:r>
            <a:endParaRPr b="1">
              <a:latin typeface="Calibri"/>
              <a:ea typeface="Calibri"/>
              <a:cs typeface="Calibri"/>
              <a:sym typeface="Calibri"/>
            </a:endParaRPr>
          </a:p>
        </p:txBody>
      </p:sp>
      <p:sp>
        <p:nvSpPr>
          <p:cNvPr id="91" name="Google Shape;91;p17"/>
          <p:cNvSpPr txBox="1">
            <a:spLocks noGrp="1"/>
          </p:cNvSpPr>
          <p:nvPr>
            <p:ph type="body" idx="1"/>
          </p:nvPr>
        </p:nvSpPr>
        <p:spPr>
          <a:xfrm>
            <a:off x="1236625" y="1064450"/>
            <a:ext cx="4102500" cy="36807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Have you ever stopped to observe the sky at night? What did you notice?</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A wide variety of objects can be seen with the naked eye: which ones can you easily distinguish? </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r>
              <a:rPr lang="it" sz="2000">
                <a:solidFill>
                  <a:schemeClr val="dk1"/>
                </a:solidFill>
                <a:latin typeface="Calibri"/>
                <a:ea typeface="Calibri"/>
                <a:cs typeface="Calibri"/>
                <a:sym typeface="Calibri"/>
              </a:rPr>
              <a:t>Do you know which planets are visible to the naked eye?  </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457200" lvl="0" indent="-361950" algn="l" rtl="0">
              <a:lnSpc>
                <a:spcPct val="100000"/>
              </a:lnSpc>
              <a:spcBef>
                <a:spcPts val="55"/>
              </a:spcBef>
              <a:spcAft>
                <a:spcPts val="0"/>
              </a:spcAft>
              <a:buClr>
                <a:schemeClr val="dk1"/>
              </a:buClr>
              <a:buSzPts val="2100"/>
              <a:buFont typeface="Noto Sans Symbols"/>
              <a:buChar char="●"/>
            </a:pPr>
            <a:r>
              <a:rPr lang="it" sz="2100">
                <a:solidFill>
                  <a:schemeClr val="dk1"/>
                </a:solidFill>
                <a:latin typeface="Calibri"/>
                <a:ea typeface="Calibri"/>
                <a:cs typeface="Calibri"/>
                <a:sym typeface="Calibri"/>
              </a:rPr>
              <a:t>How do you tell a planet from a star?</a:t>
            </a:r>
            <a:endParaRPr sz="21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pic>
        <p:nvPicPr>
          <p:cNvPr id="92" name="Google Shape;92;p17"/>
          <p:cNvPicPr preferRelativeResize="0"/>
          <p:nvPr/>
        </p:nvPicPr>
        <p:blipFill>
          <a:blip r:embed="rId3">
            <a:alphaModFix/>
          </a:blip>
          <a:stretch>
            <a:fillRect/>
          </a:stretch>
        </p:blipFill>
        <p:spPr>
          <a:xfrm>
            <a:off x="5356250" y="1760126"/>
            <a:ext cx="3684525" cy="2455375"/>
          </a:xfrm>
          <a:prstGeom prst="rect">
            <a:avLst/>
          </a:prstGeom>
          <a:noFill/>
          <a:ln>
            <a:noFill/>
          </a:ln>
        </p:spPr>
      </p:pic>
      <p:sp>
        <p:nvSpPr>
          <p:cNvPr id="93" name="Google Shape;93;p17"/>
          <p:cNvSpPr txBox="1"/>
          <p:nvPr/>
        </p:nvSpPr>
        <p:spPr>
          <a:xfrm>
            <a:off x="5356200" y="4157400"/>
            <a:ext cx="368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Startrail. </a:t>
            </a:r>
            <a:endParaRPr sz="700">
              <a:latin typeface="Calibri"/>
              <a:ea typeface="Calibri"/>
              <a:cs typeface="Calibri"/>
              <a:sym typeface="Calibri"/>
            </a:endParaRPr>
          </a:p>
          <a:p>
            <a:pPr marL="0" lvl="0" indent="0" algn="ctr" rtl="0">
              <a:spcBef>
                <a:spcPts val="0"/>
              </a:spcBef>
              <a:spcAft>
                <a:spcPts val="0"/>
              </a:spcAft>
              <a:buNone/>
            </a:pPr>
            <a:r>
              <a:rPr lang="it" sz="700">
                <a:latin typeface="Calibri"/>
                <a:ea typeface="Calibri"/>
                <a:cs typeface="Calibri"/>
                <a:sym typeface="Calibri"/>
              </a:rPr>
              <a:t>CC BY 4.0 ESO/F. Char</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The Celestial Sphere as seen in antiquity</a:t>
            </a:r>
            <a:endParaRPr b="1">
              <a:latin typeface="Calibri"/>
              <a:ea typeface="Calibri"/>
              <a:cs typeface="Calibri"/>
              <a:sym typeface="Calibri"/>
            </a:endParaRPr>
          </a:p>
        </p:txBody>
      </p:sp>
      <p:sp>
        <p:nvSpPr>
          <p:cNvPr id="99" name="Google Shape;99;p18"/>
          <p:cNvSpPr txBox="1"/>
          <p:nvPr/>
        </p:nvSpPr>
        <p:spPr>
          <a:xfrm>
            <a:off x="1491725" y="1017725"/>
            <a:ext cx="42723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When we look at the sky on a clear night, the celestial bodies appear as points of light on an immense </a:t>
            </a:r>
            <a:r>
              <a:rPr lang="it" sz="1600" b="1">
                <a:solidFill>
                  <a:schemeClr val="dk1"/>
                </a:solidFill>
                <a:highlight>
                  <a:srgbClr val="FFFFFF"/>
                </a:highlight>
                <a:latin typeface="Calibri"/>
                <a:ea typeface="Calibri"/>
                <a:cs typeface="Calibri"/>
                <a:sym typeface="Calibri"/>
              </a:rPr>
              <a:t>spherical vault</a:t>
            </a:r>
            <a:r>
              <a:rPr lang="it" sz="1600">
                <a:solidFill>
                  <a:schemeClr val="dk1"/>
                </a:solidFill>
                <a:highlight>
                  <a:srgbClr val="FFFFFF"/>
                </a:highlight>
                <a:latin typeface="Calibri"/>
                <a:ea typeface="Calibri"/>
                <a:cs typeface="Calibri"/>
                <a:sym typeface="Calibri"/>
              </a:rPr>
              <a:t> centered on the observer: the </a:t>
            </a:r>
            <a:r>
              <a:rPr lang="it" sz="1600" i="1">
                <a:solidFill>
                  <a:schemeClr val="dk1"/>
                </a:solidFill>
                <a:highlight>
                  <a:srgbClr val="FFFFFF"/>
                </a:highlight>
                <a:latin typeface="Calibri"/>
                <a:ea typeface="Calibri"/>
                <a:cs typeface="Calibri"/>
                <a:sym typeface="Calibri"/>
              </a:rPr>
              <a:t>celestial sphere</a:t>
            </a:r>
            <a:r>
              <a:rPr lang="it" sz="1600">
                <a:solidFill>
                  <a:schemeClr val="dk1"/>
                </a:solidFill>
                <a:highlight>
                  <a:srgbClr val="FFFFFF"/>
                </a:highlight>
                <a:latin typeface="Calibri"/>
                <a:ea typeface="Calibri"/>
                <a:cs typeface="Calibri"/>
                <a:sym typeface="Calibri"/>
              </a:rPr>
              <a:t>.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There we can observe the </a:t>
            </a:r>
            <a:r>
              <a:rPr lang="it" sz="1600" b="1">
                <a:solidFill>
                  <a:schemeClr val="dk1"/>
                </a:solidFill>
                <a:highlight>
                  <a:srgbClr val="FFFFFF"/>
                </a:highlight>
                <a:latin typeface="Calibri"/>
                <a:ea typeface="Calibri"/>
                <a:cs typeface="Calibri"/>
                <a:sym typeface="Calibri"/>
              </a:rPr>
              <a:t>two types of bodies</a:t>
            </a:r>
            <a:r>
              <a:rPr lang="it" sz="1600">
                <a:solidFill>
                  <a:schemeClr val="dk1"/>
                </a:solidFill>
                <a:highlight>
                  <a:srgbClr val="FFFFFF"/>
                </a:highlight>
                <a:latin typeface="Calibri"/>
                <a:ea typeface="Calibri"/>
                <a:cs typeface="Calibri"/>
                <a:sym typeface="Calibri"/>
              </a:rPr>
              <a:t>: the </a:t>
            </a:r>
            <a:r>
              <a:rPr lang="it" sz="1600" b="1">
                <a:solidFill>
                  <a:schemeClr val="dk1"/>
                </a:solidFill>
                <a:highlight>
                  <a:srgbClr val="FFFFFF"/>
                </a:highlight>
                <a:latin typeface="Calibri"/>
                <a:ea typeface="Calibri"/>
                <a:cs typeface="Calibri"/>
                <a:sym typeface="Calibri"/>
              </a:rPr>
              <a:t>fixed </a:t>
            </a:r>
            <a:r>
              <a:rPr lang="it" sz="1600">
                <a:solidFill>
                  <a:schemeClr val="dk1"/>
                </a:solidFill>
                <a:highlight>
                  <a:srgbClr val="FFFFFF"/>
                </a:highlight>
                <a:latin typeface="Calibri"/>
                <a:ea typeface="Calibri"/>
                <a:cs typeface="Calibri"/>
                <a:sym typeface="Calibri"/>
              </a:rPr>
              <a:t>stars, whose relative positions do not change; and the </a:t>
            </a:r>
            <a:r>
              <a:rPr lang="it" sz="1600" b="1">
                <a:solidFill>
                  <a:schemeClr val="dk1"/>
                </a:solidFill>
                <a:highlight>
                  <a:srgbClr val="FFFFFF"/>
                </a:highlight>
                <a:latin typeface="Calibri"/>
                <a:ea typeface="Calibri"/>
                <a:cs typeface="Calibri"/>
                <a:sym typeface="Calibri"/>
              </a:rPr>
              <a:t>moving </a:t>
            </a:r>
            <a:r>
              <a:rPr lang="it" sz="1600">
                <a:solidFill>
                  <a:schemeClr val="dk1"/>
                </a:solidFill>
                <a:highlight>
                  <a:srgbClr val="FFFFFF"/>
                </a:highlight>
                <a:latin typeface="Calibri"/>
                <a:ea typeface="Calibri"/>
                <a:cs typeface="Calibri"/>
                <a:sym typeface="Calibri"/>
              </a:rPr>
              <a:t>stars—such as the planets—which, instead, move with respect to the fixed stars. </a:t>
            </a: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it" sz="1600">
                <a:solidFill>
                  <a:schemeClr val="dk1"/>
                </a:solidFill>
                <a:highlight>
                  <a:srgbClr val="FFFFFF"/>
                </a:highlight>
                <a:latin typeface="Calibri"/>
                <a:ea typeface="Calibri"/>
                <a:cs typeface="Calibri"/>
                <a:sym typeface="Calibri"/>
              </a:rPr>
              <a:t>During the night, the celestial sphere seems to revolve on the terrestrial axis; this is an </a:t>
            </a:r>
            <a:r>
              <a:rPr lang="it" sz="1600" b="1">
                <a:solidFill>
                  <a:schemeClr val="dk1"/>
                </a:solidFill>
                <a:highlight>
                  <a:srgbClr val="FFFFFF"/>
                </a:highlight>
                <a:latin typeface="Calibri"/>
                <a:ea typeface="Calibri"/>
                <a:cs typeface="Calibri"/>
                <a:sym typeface="Calibri"/>
              </a:rPr>
              <a:t>apparent motion</a:t>
            </a:r>
            <a:r>
              <a:rPr lang="it" sz="1600">
                <a:solidFill>
                  <a:schemeClr val="dk1"/>
                </a:solidFill>
                <a:highlight>
                  <a:srgbClr val="FFFFFF"/>
                </a:highlight>
                <a:latin typeface="Calibri"/>
                <a:ea typeface="Calibri"/>
                <a:cs typeface="Calibri"/>
                <a:sym typeface="Calibri"/>
              </a:rPr>
              <a:t>, due to the rotation of the Earth. </a:t>
            </a:r>
            <a:endParaRPr sz="1600">
              <a:latin typeface="Calibri"/>
              <a:ea typeface="Calibri"/>
              <a:cs typeface="Calibri"/>
              <a:sym typeface="Calibri"/>
            </a:endParaRPr>
          </a:p>
        </p:txBody>
      </p:sp>
      <p:pic>
        <p:nvPicPr>
          <p:cNvPr id="100" name="Google Shape;100;p18"/>
          <p:cNvPicPr preferRelativeResize="0"/>
          <p:nvPr/>
        </p:nvPicPr>
        <p:blipFill>
          <a:blip r:embed="rId3">
            <a:alphaModFix/>
          </a:blip>
          <a:stretch>
            <a:fillRect/>
          </a:stretch>
        </p:blipFill>
        <p:spPr>
          <a:xfrm>
            <a:off x="6034225" y="1170350"/>
            <a:ext cx="2959201" cy="3480975"/>
          </a:xfrm>
          <a:prstGeom prst="rect">
            <a:avLst/>
          </a:prstGeom>
          <a:noFill/>
          <a:ln>
            <a:noFill/>
          </a:ln>
        </p:spPr>
      </p:pic>
      <p:sp>
        <p:nvSpPr>
          <p:cNvPr id="101" name="Google Shape;101;p18"/>
          <p:cNvSpPr txBox="1"/>
          <p:nvPr/>
        </p:nvSpPr>
        <p:spPr>
          <a:xfrm>
            <a:off x="5852875" y="4604225"/>
            <a:ext cx="33219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latin typeface="Calibri"/>
                <a:ea typeface="Calibri"/>
                <a:cs typeface="Calibri"/>
                <a:sym typeface="Calibri"/>
              </a:rPr>
              <a:t>Raffaello Sanzio, Prime Mover (ceiling panel), Stanza della Segnatura, Vatican Museums</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494225" y="445025"/>
            <a:ext cx="7421700" cy="891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Astronomical observations: how to distinguish a planet from a star with the naked-eye</a:t>
            </a:r>
            <a:endParaRPr b="1">
              <a:latin typeface="Calibri"/>
              <a:ea typeface="Calibri"/>
              <a:cs typeface="Calibri"/>
              <a:sym typeface="Calibri"/>
            </a:endParaRPr>
          </a:p>
        </p:txBody>
      </p:sp>
      <p:sp>
        <p:nvSpPr>
          <p:cNvPr id="107" name="Google Shape;107;p19"/>
          <p:cNvSpPr txBox="1"/>
          <p:nvPr/>
        </p:nvSpPr>
        <p:spPr>
          <a:xfrm>
            <a:off x="1587925" y="1465125"/>
            <a:ext cx="65178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Both stars and planets appear as bright spots in the sky but…</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Stars twinkle, planets don’t.</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The planets rise in the east and set in the west, following a path similar to that of the Sun and the Moon. Therefore, if a celestial body appears to be moving in a straight line, it is more likely to be a planet.</a:t>
            </a:r>
            <a:endParaRPr sz="1800">
              <a:latin typeface="Calibri"/>
              <a:ea typeface="Calibri"/>
              <a:cs typeface="Calibri"/>
              <a:sym typeface="Calibri"/>
            </a:endParaRPr>
          </a:p>
          <a:p>
            <a:pPr marL="457200" lvl="0" indent="0" algn="l" rtl="0">
              <a:spcBef>
                <a:spcPts val="0"/>
              </a:spcBef>
              <a:spcAft>
                <a:spcPts val="0"/>
              </a:spcAft>
              <a:buNone/>
            </a:pPr>
            <a:r>
              <a:rPr lang="it" sz="1800">
                <a:latin typeface="Calibri"/>
                <a:ea typeface="Calibri"/>
                <a:cs typeface="Calibri"/>
                <a:sym typeface="Calibri"/>
              </a:rPr>
              <a:t>If you observe the sky at night the stars tend to move in a circular pattern around the North Star.</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1494225" y="445025"/>
            <a:ext cx="7421700" cy="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latin typeface="Calibri"/>
                <a:ea typeface="Calibri"/>
                <a:cs typeface="Calibri"/>
                <a:sym typeface="Calibri"/>
              </a:rPr>
              <a:t>Astronomical observations: Lunar phases</a:t>
            </a:r>
            <a:endParaRPr b="1">
              <a:latin typeface="Calibri"/>
              <a:ea typeface="Calibri"/>
              <a:cs typeface="Calibri"/>
              <a:sym typeface="Calibri"/>
            </a:endParaRPr>
          </a:p>
        </p:txBody>
      </p:sp>
      <p:sp>
        <p:nvSpPr>
          <p:cNvPr id="113" name="Google Shape;113;p20"/>
          <p:cNvSpPr txBox="1"/>
          <p:nvPr/>
        </p:nvSpPr>
        <p:spPr>
          <a:xfrm>
            <a:off x="1400775" y="1066350"/>
            <a:ext cx="3476100" cy="404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One of the easiest celestial phenomena to observe. </a:t>
            </a:r>
            <a:endParaRPr sz="1800">
              <a:latin typeface="Calibri"/>
              <a:ea typeface="Calibri"/>
              <a:cs typeface="Calibri"/>
              <a:sym typeface="Calibri"/>
            </a:endParaRPr>
          </a:p>
          <a:p>
            <a:pPr marL="0" lvl="0" indent="0" algn="l" rtl="0">
              <a:spcBef>
                <a:spcPts val="1000"/>
              </a:spcBef>
              <a:spcAft>
                <a:spcPts val="0"/>
              </a:spcAft>
              <a:buNone/>
            </a:pPr>
            <a:r>
              <a:rPr lang="it" sz="1800">
                <a:latin typeface="Calibri"/>
                <a:ea typeface="Calibri"/>
                <a:cs typeface="Calibri"/>
                <a:sym typeface="Calibri"/>
              </a:rPr>
              <a:t>There are four principal lunar phases: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New Moon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First quarter</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Full Moon </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it" sz="1800">
                <a:latin typeface="Calibri"/>
                <a:ea typeface="Calibri"/>
                <a:cs typeface="Calibri"/>
                <a:sym typeface="Calibri"/>
              </a:rPr>
              <a:t>Last quarter</a:t>
            </a:r>
            <a:endParaRPr sz="1800">
              <a:latin typeface="Calibri"/>
              <a:ea typeface="Calibri"/>
              <a:cs typeface="Calibri"/>
              <a:sym typeface="Calibri"/>
            </a:endParaRPr>
          </a:p>
          <a:p>
            <a:pPr marL="0" lvl="0" indent="0" algn="l" rtl="0">
              <a:spcBef>
                <a:spcPts val="1000"/>
              </a:spcBef>
              <a:spcAft>
                <a:spcPts val="0"/>
              </a:spcAft>
              <a:buNone/>
            </a:pPr>
            <a:r>
              <a:rPr lang="it" sz="1800">
                <a:latin typeface="Calibri"/>
                <a:ea typeface="Calibri"/>
                <a:cs typeface="Calibri"/>
                <a:sym typeface="Calibri"/>
              </a:rPr>
              <a:t>During the new moon, the Moon is interposed between the Earth and the Sun, so the face visible from the Earth is completely in shadow and we cannot see it.</a:t>
            </a:r>
            <a:endParaRPr sz="1800">
              <a:latin typeface="Calibri"/>
              <a:ea typeface="Calibri"/>
              <a:cs typeface="Calibri"/>
              <a:sym typeface="Calibri"/>
            </a:endParaRPr>
          </a:p>
        </p:txBody>
      </p:sp>
      <p:sp>
        <p:nvSpPr>
          <p:cNvPr id="114" name="Google Shape;114;p20"/>
          <p:cNvSpPr txBox="1"/>
          <p:nvPr/>
        </p:nvSpPr>
        <p:spPr>
          <a:xfrm>
            <a:off x="4876800" y="4492000"/>
            <a:ext cx="3949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Andreas Cellarius, Atlas coelestis seu Harmonia Macrocosmica. Lunar phases</a:t>
            </a:r>
            <a:endParaRPr sz="1300"/>
          </a:p>
        </p:txBody>
      </p:sp>
      <p:pic>
        <p:nvPicPr>
          <p:cNvPr id="115" name="Google Shape;115;p20"/>
          <p:cNvPicPr preferRelativeResize="0"/>
          <p:nvPr/>
        </p:nvPicPr>
        <p:blipFill>
          <a:blip r:embed="rId3">
            <a:alphaModFix/>
          </a:blip>
          <a:stretch>
            <a:fillRect/>
          </a:stretch>
        </p:blipFill>
        <p:spPr>
          <a:xfrm>
            <a:off x="4876713" y="1096550"/>
            <a:ext cx="3949973" cy="3435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Aristotle</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1" name="Google Shape;121;p21"/>
          <p:cNvSpPr txBox="1"/>
          <p:nvPr/>
        </p:nvSpPr>
        <p:spPr>
          <a:xfrm>
            <a:off x="1476625" y="1122000"/>
            <a:ext cx="3375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Aristotle (4th cent.BC) believed in a clear separation between Earth, a place of imperfection and corruption, and the celestial bodies, considered eternal and perfect </a:t>
            </a:r>
            <a:r>
              <a:rPr lang="it"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He conceived the Earth at the centre of the Universe with all the other bodies embedded in crystalline spheres revolving around it.</a:t>
            </a:r>
            <a:endParaRPr sz="1800">
              <a:latin typeface="Calibri"/>
              <a:ea typeface="Calibri"/>
              <a:cs typeface="Calibri"/>
              <a:sym typeface="Calibri"/>
            </a:endParaRPr>
          </a:p>
        </p:txBody>
      </p:sp>
      <p:pic>
        <p:nvPicPr>
          <p:cNvPr id="122" name="Google Shape;122;p21"/>
          <p:cNvPicPr preferRelativeResize="0"/>
          <p:nvPr/>
        </p:nvPicPr>
        <p:blipFill>
          <a:blip r:embed="rId3">
            <a:alphaModFix/>
          </a:blip>
          <a:stretch>
            <a:fillRect/>
          </a:stretch>
        </p:blipFill>
        <p:spPr>
          <a:xfrm>
            <a:off x="5727000" y="203050"/>
            <a:ext cx="1815375" cy="2428975"/>
          </a:xfrm>
          <a:prstGeom prst="rect">
            <a:avLst/>
          </a:prstGeom>
          <a:noFill/>
          <a:ln>
            <a:noFill/>
          </a:ln>
        </p:spPr>
      </p:pic>
      <p:pic>
        <p:nvPicPr>
          <p:cNvPr id="123" name="Google Shape;123;p21"/>
          <p:cNvPicPr preferRelativeResize="0"/>
          <p:nvPr/>
        </p:nvPicPr>
        <p:blipFill>
          <a:blip r:embed="rId4">
            <a:alphaModFix/>
          </a:blip>
          <a:stretch>
            <a:fillRect/>
          </a:stretch>
        </p:blipFill>
        <p:spPr>
          <a:xfrm>
            <a:off x="5344200" y="2784071"/>
            <a:ext cx="2666255" cy="2167079"/>
          </a:xfrm>
          <a:prstGeom prst="rect">
            <a:avLst/>
          </a:prstGeom>
          <a:noFill/>
          <a:ln>
            <a:noFill/>
          </a:ln>
        </p:spPr>
      </p:pic>
      <p:sp>
        <p:nvSpPr>
          <p:cNvPr id="124" name="Google Shape;124;p21"/>
          <p:cNvSpPr txBox="1"/>
          <p:nvPr/>
        </p:nvSpPr>
        <p:spPr>
          <a:xfrm>
            <a:off x="5727025" y="2571750"/>
            <a:ext cx="18153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solidFill>
                  <a:srgbClr val="000000"/>
                </a:solidFill>
                <a:latin typeface="Calibri"/>
                <a:ea typeface="Calibri"/>
                <a:cs typeface="Calibri"/>
                <a:sym typeface="Calibri"/>
              </a:rPr>
              <a:t>Bust of Aristotle. Palazzo Altemps, Rome</a:t>
            </a:r>
            <a:endParaRPr sz="9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1775</Words>
  <Application>Microsoft Office PowerPoint</Application>
  <PresentationFormat>Presentazione su schermo (16:9)</PresentationFormat>
  <Paragraphs>160</Paragraphs>
  <Slides>14</Slides>
  <Notes>14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Noto Sans Symbols</vt:lpstr>
      <vt:lpstr>Arial</vt:lpstr>
      <vt:lpstr>Calibri</vt:lpstr>
      <vt:lpstr>Simple Light</vt:lpstr>
      <vt:lpstr>Galileo and the Celestial Phenomena</vt:lpstr>
      <vt:lpstr>The importance of the sky in antiquity</vt:lpstr>
      <vt:lpstr>Pretelescopic astronomy </vt:lpstr>
      <vt:lpstr>Arab astronomy </vt:lpstr>
      <vt:lpstr>Astronomical observations</vt:lpstr>
      <vt:lpstr>The Celestial Sphere as seen in antiquity</vt:lpstr>
      <vt:lpstr>Astronomical observations: how to distinguish a planet from a star with the naked-eye</vt:lpstr>
      <vt:lpstr>Astronomical observations: Lunar phases</vt:lpstr>
      <vt:lpstr>Aristotle </vt:lpstr>
      <vt:lpstr>The Geocentric System </vt:lpstr>
      <vt:lpstr>Orientation problems</vt:lpstr>
      <vt:lpstr>The Astrolabe </vt:lpstr>
      <vt:lpstr>A New World</vt:lpstr>
      <vt:lpstr>Galileo Galileo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eye to the telescope,  Galileo and the celestial phenomena</dc:title>
  <cp:lastModifiedBy>Elena Fani</cp:lastModifiedBy>
  <cp:revision>10</cp:revision>
  <dcterms:modified xsi:type="dcterms:W3CDTF">2022-04-15T09:26:47Z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